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handoutMasterIdLst>
    <p:handoutMasterId r:id="rId64"/>
  </p:handoutMasterIdLst>
  <p:sldIdLst>
    <p:sldId id="256" r:id="rId2"/>
    <p:sldId id="415" r:id="rId3"/>
    <p:sldId id="257" r:id="rId4"/>
    <p:sldId id="259" r:id="rId5"/>
    <p:sldId id="289" r:id="rId6"/>
    <p:sldId id="288" r:id="rId7"/>
    <p:sldId id="379" r:id="rId8"/>
    <p:sldId id="290" r:id="rId9"/>
    <p:sldId id="380" r:id="rId10"/>
    <p:sldId id="381" r:id="rId11"/>
    <p:sldId id="382" r:id="rId12"/>
    <p:sldId id="383" r:id="rId13"/>
    <p:sldId id="398" r:id="rId14"/>
    <p:sldId id="399" r:id="rId15"/>
    <p:sldId id="400" r:id="rId16"/>
    <p:sldId id="401" r:id="rId17"/>
    <p:sldId id="402" r:id="rId18"/>
    <p:sldId id="384" r:id="rId19"/>
    <p:sldId id="385" r:id="rId20"/>
    <p:sldId id="386" r:id="rId21"/>
    <p:sldId id="387" r:id="rId22"/>
    <p:sldId id="388" r:id="rId23"/>
    <p:sldId id="392" r:id="rId24"/>
    <p:sldId id="393" r:id="rId25"/>
    <p:sldId id="394" r:id="rId26"/>
    <p:sldId id="395" r:id="rId27"/>
    <p:sldId id="389" r:id="rId28"/>
    <p:sldId id="390" r:id="rId29"/>
    <p:sldId id="396" r:id="rId30"/>
    <p:sldId id="397" r:id="rId31"/>
    <p:sldId id="403" r:id="rId32"/>
    <p:sldId id="404" r:id="rId33"/>
    <p:sldId id="405" r:id="rId34"/>
    <p:sldId id="406" r:id="rId35"/>
    <p:sldId id="391" r:id="rId36"/>
    <p:sldId id="407" r:id="rId37"/>
    <p:sldId id="408" r:id="rId38"/>
    <p:sldId id="409" r:id="rId39"/>
    <p:sldId id="410" r:id="rId40"/>
    <p:sldId id="417" r:id="rId41"/>
    <p:sldId id="422" r:id="rId42"/>
    <p:sldId id="418" r:id="rId43"/>
    <p:sldId id="419" r:id="rId44"/>
    <p:sldId id="420" r:id="rId45"/>
    <p:sldId id="421" r:id="rId46"/>
    <p:sldId id="423" r:id="rId47"/>
    <p:sldId id="260" r:id="rId48"/>
    <p:sldId id="424" r:id="rId49"/>
    <p:sldId id="411" r:id="rId50"/>
    <p:sldId id="412" r:id="rId51"/>
    <p:sldId id="413" r:id="rId52"/>
    <p:sldId id="425" r:id="rId53"/>
    <p:sldId id="426" r:id="rId54"/>
    <p:sldId id="427" r:id="rId55"/>
    <p:sldId id="429" r:id="rId56"/>
    <p:sldId id="433" r:id="rId57"/>
    <p:sldId id="414" r:id="rId58"/>
    <p:sldId id="261" r:id="rId59"/>
    <p:sldId id="430" r:id="rId60"/>
    <p:sldId id="431" r:id="rId61"/>
    <p:sldId id="432"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1F2B37"/>
    <a:srgbClr val="044622"/>
    <a:srgbClr val="FBAE03"/>
    <a:srgbClr val="FBFAFA"/>
    <a:srgbClr val="E6E6E6"/>
    <a:srgbClr val="46607A"/>
    <a:srgbClr val="324558"/>
    <a:srgbClr val="263442"/>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9" autoAdjust="0"/>
    <p:restoredTop sz="94449" autoAdjust="0"/>
  </p:normalViewPr>
  <p:slideViewPr>
    <p:cSldViewPr snapToGrid="0" showGuides="1">
      <p:cViewPr varScale="1">
        <p:scale>
          <a:sx n="72" d="100"/>
          <a:sy n="72" d="100"/>
        </p:scale>
        <p:origin x="798" y="2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87" d="100"/>
          <a:sy n="87" d="100"/>
        </p:scale>
        <p:origin x="298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BF8D64-041D-4FAC-BB59-456C41597AB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D9F0DA7-D496-4FC4-866C-26D4EBFD4D76}">
      <dgm:prSet custT="1"/>
      <dgm:spPr/>
      <dgm:t>
        <a:bodyPr/>
        <a:lstStyle/>
        <a:p>
          <a:r>
            <a:rPr lang="en-US" altLang="zh-CN" sz="1700" dirty="0"/>
            <a:t>	   </a:t>
          </a:r>
          <a:r>
            <a:rPr lang="zh-CN" sz="1700" dirty="0"/>
            <a:t>技术上来说，用关系数据库来存储知识图谱</a:t>
          </a:r>
          <a:r>
            <a:rPr lang="en-US" altLang="zh-CN" sz="1700" dirty="0"/>
            <a:t>  	</a:t>
          </a:r>
          <a:r>
            <a:rPr lang="zh-CN" sz="1700" dirty="0"/>
            <a:t>（尤其是简单结构的知识图谱），是完全没</a:t>
          </a:r>
          <a:r>
            <a:rPr lang="en-US" altLang="zh-CN" sz="1700" dirty="0"/>
            <a:t>	   </a:t>
          </a:r>
          <a:r>
            <a:rPr lang="zh-CN" sz="1700" dirty="0"/>
            <a:t>问题的。</a:t>
          </a:r>
          <a:endParaRPr lang="en-US" sz="1700" dirty="0"/>
        </a:p>
      </dgm:t>
    </dgm:pt>
    <dgm:pt modelId="{C99BEB20-60E8-41E1-93D3-042C387839D2}" type="parTrans" cxnId="{F69EFDDD-B2EB-40A6-9F1E-3EF256512BC8}">
      <dgm:prSet/>
      <dgm:spPr/>
      <dgm:t>
        <a:bodyPr/>
        <a:lstStyle/>
        <a:p>
          <a:endParaRPr lang="en-US"/>
        </a:p>
      </dgm:t>
    </dgm:pt>
    <dgm:pt modelId="{FE7B4803-87C0-4B91-8D36-BDDEE32B9502}" type="sibTrans" cxnId="{F69EFDDD-B2EB-40A6-9F1E-3EF256512BC8}">
      <dgm:prSet/>
      <dgm:spPr/>
      <dgm:t>
        <a:bodyPr/>
        <a:lstStyle/>
        <a:p>
          <a:endParaRPr lang="en-US"/>
        </a:p>
      </dgm:t>
    </dgm:pt>
    <dgm:pt modelId="{176C3D94-A6FD-4B7C-A2BD-B8335633B15C}">
      <dgm:prSet/>
      <dgm:spPr/>
      <dgm:t>
        <a:bodyPr/>
        <a:lstStyle/>
        <a:p>
          <a:r>
            <a:rPr lang="en-US" altLang="zh-CN" dirty="0"/>
            <a:t>	</a:t>
          </a:r>
          <a:r>
            <a:rPr lang="zh-CN" dirty="0"/>
            <a:t>但一旦知识图谱变复杂，用传统的「关系数</a:t>
          </a:r>
          <a:r>
            <a:rPr lang="en-US" altLang="zh-CN" dirty="0"/>
            <a:t>	</a:t>
          </a:r>
          <a:r>
            <a:rPr lang="zh-CN" dirty="0"/>
            <a:t>据存储」，查询效率会显著低于「图数据</a:t>
          </a:r>
          <a:r>
            <a:rPr lang="en-US" altLang="zh-CN" dirty="0"/>
            <a:t>	</a:t>
          </a:r>
          <a:r>
            <a:rPr lang="zh-CN" dirty="0"/>
            <a:t>库」。</a:t>
          </a:r>
          <a:endParaRPr lang="en-US" dirty="0"/>
        </a:p>
      </dgm:t>
    </dgm:pt>
    <dgm:pt modelId="{33881D98-2E7F-472D-8BF8-9A214CF3C549}" type="parTrans" cxnId="{ACCFFB0F-A28A-484E-9513-4928A5202FBA}">
      <dgm:prSet/>
      <dgm:spPr/>
      <dgm:t>
        <a:bodyPr/>
        <a:lstStyle/>
        <a:p>
          <a:endParaRPr lang="en-US"/>
        </a:p>
      </dgm:t>
    </dgm:pt>
    <dgm:pt modelId="{848B9F30-B3B6-4503-89C3-AA32548DE7E6}" type="sibTrans" cxnId="{ACCFFB0F-A28A-484E-9513-4928A5202FBA}">
      <dgm:prSet/>
      <dgm:spPr/>
      <dgm:t>
        <a:bodyPr/>
        <a:lstStyle/>
        <a:p>
          <a:endParaRPr lang="en-US"/>
        </a:p>
      </dgm:t>
    </dgm:pt>
    <dgm:pt modelId="{A6A695C1-A602-4FBC-85B9-DED3062CAEE5}">
      <dgm:prSet/>
      <dgm:spPr/>
      <dgm:t>
        <a:bodyPr/>
        <a:lstStyle/>
        <a:p>
          <a:r>
            <a:rPr lang="en-US" altLang="zh-CN" dirty="0"/>
            <a:t>	</a:t>
          </a:r>
          <a:r>
            <a:rPr lang="zh-CN" dirty="0"/>
            <a:t>在一些涉及到</a:t>
          </a:r>
          <a:r>
            <a:rPr lang="en-US" dirty="0"/>
            <a:t>2,3</a:t>
          </a:r>
          <a:r>
            <a:rPr lang="zh-CN" dirty="0"/>
            <a:t>度的关联查询场景，图数据</a:t>
          </a:r>
          <a:r>
            <a:rPr lang="en-US" altLang="zh-CN" dirty="0"/>
            <a:t>	</a:t>
          </a:r>
          <a:r>
            <a:rPr lang="zh-CN" dirty="0"/>
            <a:t>库能把查询效率提升几千倍甚至几百万倍。</a:t>
          </a:r>
          <a:endParaRPr lang="en-US" dirty="0"/>
        </a:p>
      </dgm:t>
    </dgm:pt>
    <dgm:pt modelId="{04EA69D3-9747-409D-8145-7D1A49AFFC59}" type="parTrans" cxnId="{840691B2-971F-4AD6-977C-4C91AE094F16}">
      <dgm:prSet/>
      <dgm:spPr/>
      <dgm:t>
        <a:bodyPr/>
        <a:lstStyle/>
        <a:p>
          <a:endParaRPr lang="en-US"/>
        </a:p>
      </dgm:t>
    </dgm:pt>
    <dgm:pt modelId="{532F4A35-328B-4F91-A4B8-87D8C4A103A6}" type="sibTrans" cxnId="{840691B2-971F-4AD6-977C-4C91AE094F16}">
      <dgm:prSet/>
      <dgm:spPr/>
      <dgm:t>
        <a:bodyPr/>
        <a:lstStyle/>
        <a:p>
          <a:endParaRPr lang="en-US"/>
        </a:p>
      </dgm:t>
    </dgm:pt>
    <dgm:pt modelId="{1742C992-FE5C-44D5-81F6-EADA6BEAD716}">
      <dgm:prSet/>
      <dgm:spPr/>
      <dgm:t>
        <a:bodyPr/>
        <a:lstStyle/>
        <a:p>
          <a:r>
            <a:rPr lang="zh-CN" dirty="0"/>
            <a:t>而且基于图的存储在设计上会非常灵活，一般只需要局部的改动即可。当你的场景数据规模较大的时候，建议直接用图数据库来进行存储。</a:t>
          </a:r>
          <a:endParaRPr lang="en-US" dirty="0"/>
        </a:p>
      </dgm:t>
    </dgm:pt>
    <dgm:pt modelId="{3D89BD61-7EB9-4899-9CCB-26B44985D38B}" type="parTrans" cxnId="{9A4A68E1-A827-4A6E-9AD3-FFB1AAAC81D6}">
      <dgm:prSet/>
      <dgm:spPr/>
      <dgm:t>
        <a:bodyPr/>
        <a:lstStyle/>
        <a:p>
          <a:endParaRPr lang="en-US"/>
        </a:p>
      </dgm:t>
    </dgm:pt>
    <dgm:pt modelId="{73FC5F49-025F-4204-B3EA-AF345A67CD1F}" type="sibTrans" cxnId="{9A4A68E1-A827-4A6E-9AD3-FFB1AAAC81D6}">
      <dgm:prSet/>
      <dgm:spPr/>
      <dgm:t>
        <a:bodyPr/>
        <a:lstStyle/>
        <a:p>
          <a:endParaRPr lang="en-US"/>
        </a:p>
      </dgm:t>
    </dgm:pt>
    <dgm:pt modelId="{7468FD72-26D6-4412-A82E-DCC505A7340B}" type="pres">
      <dgm:prSet presAssocID="{6ABF8D64-041D-4FAC-BB59-456C41597AB2}" presName="vert0" presStyleCnt="0">
        <dgm:presLayoutVars>
          <dgm:dir/>
          <dgm:animOne val="branch"/>
          <dgm:animLvl val="lvl"/>
        </dgm:presLayoutVars>
      </dgm:prSet>
      <dgm:spPr/>
    </dgm:pt>
    <dgm:pt modelId="{1B61FA72-DBEC-43DB-B46B-75DECCB6A366}" type="pres">
      <dgm:prSet presAssocID="{ED9F0DA7-D496-4FC4-866C-26D4EBFD4D76}" presName="thickLine" presStyleLbl="alignNode1" presStyleIdx="0" presStyleCnt="4" custLinFactNeighborX="-1019"/>
      <dgm:spPr/>
    </dgm:pt>
    <dgm:pt modelId="{B32DE8DD-126C-4371-A646-C0F08C6E6955}" type="pres">
      <dgm:prSet presAssocID="{ED9F0DA7-D496-4FC4-866C-26D4EBFD4D76}" presName="horz1" presStyleCnt="0"/>
      <dgm:spPr/>
    </dgm:pt>
    <dgm:pt modelId="{4748AF1F-AD82-4DF4-8798-F3CD513B2A9D}" type="pres">
      <dgm:prSet presAssocID="{ED9F0DA7-D496-4FC4-866C-26D4EBFD4D76}" presName="tx1" presStyleLbl="revTx" presStyleIdx="0" presStyleCnt="4" custScaleY="144723"/>
      <dgm:spPr/>
    </dgm:pt>
    <dgm:pt modelId="{5FC097B3-834E-4A7A-B01F-215C4BD075EB}" type="pres">
      <dgm:prSet presAssocID="{ED9F0DA7-D496-4FC4-866C-26D4EBFD4D76}" presName="vert1" presStyleCnt="0"/>
      <dgm:spPr/>
    </dgm:pt>
    <dgm:pt modelId="{0CB0F8CF-AB2C-4F8A-B1F6-3F093FFC12EF}" type="pres">
      <dgm:prSet presAssocID="{176C3D94-A6FD-4B7C-A2BD-B8335633B15C}" presName="thickLine" presStyleLbl="alignNode1" presStyleIdx="1" presStyleCnt="4"/>
      <dgm:spPr/>
    </dgm:pt>
    <dgm:pt modelId="{07B4926E-E6C8-4841-A98A-CF745F0F7B2E}" type="pres">
      <dgm:prSet presAssocID="{176C3D94-A6FD-4B7C-A2BD-B8335633B15C}" presName="horz1" presStyleCnt="0"/>
      <dgm:spPr/>
    </dgm:pt>
    <dgm:pt modelId="{866D5579-3773-4815-AE53-9E0569A946D2}" type="pres">
      <dgm:prSet presAssocID="{176C3D94-A6FD-4B7C-A2BD-B8335633B15C}" presName="tx1" presStyleLbl="revTx" presStyleIdx="1" presStyleCnt="4"/>
      <dgm:spPr/>
    </dgm:pt>
    <dgm:pt modelId="{EACF746D-046C-47A5-B2E9-67C68DDFA7AE}" type="pres">
      <dgm:prSet presAssocID="{176C3D94-A6FD-4B7C-A2BD-B8335633B15C}" presName="vert1" presStyleCnt="0"/>
      <dgm:spPr/>
    </dgm:pt>
    <dgm:pt modelId="{0718CD05-0D3A-4A7C-8826-BE16B55C04DB}" type="pres">
      <dgm:prSet presAssocID="{A6A695C1-A602-4FBC-85B9-DED3062CAEE5}" presName="thickLine" presStyleLbl="alignNode1" presStyleIdx="2" presStyleCnt="4"/>
      <dgm:spPr/>
    </dgm:pt>
    <dgm:pt modelId="{9A889DBC-E754-4AD7-8908-826CED778D14}" type="pres">
      <dgm:prSet presAssocID="{A6A695C1-A602-4FBC-85B9-DED3062CAEE5}" presName="horz1" presStyleCnt="0"/>
      <dgm:spPr/>
    </dgm:pt>
    <dgm:pt modelId="{CAFC3A6E-0E35-45B9-BD8D-F2B237C3BBB5}" type="pres">
      <dgm:prSet presAssocID="{A6A695C1-A602-4FBC-85B9-DED3062CAEE5}" presName="tx1" presStyleLbl="revTx" presStyleIdx="2" presStyleCnt="4"/>
      <dgm:spPr/>
    </dgm:pt>
    <dgm:pt modelId="{5302582B-0121-4C31-A785-7E03D083222D}" type="pres">
      <dgm:prSet presAssocID="{A6A695C1-A602-4FBC-85B9-DED3062CAEE5}" presName="vert1" presStyleCnt="0"/>
      <dgm:spPr/>
    </dgm:pt>
    <dgm:pt modelId="{F7514607-4702-4B52-BAC4-068351B3618D}" type="pres">
      <dgm:prSet presAssocID="{1742C992-FE5C-44D5-81F6-EADA6BEAD716}" presName="thickLine" presStyleLbl="alignNode1" presStyleIdx="3" presStyleCnt="4"/>
      <dgm:spPr/>
    </dgm:pt>
    <dgm:pt modelId="{E779DFDA-389C-4EF2-BF4B-1D04508F563F}" type="pres">
      <dgm:prSet presAssocID="{1742C992-FE5C-44D5-81F6-EADA6BEAD716}" presName="horz1" presStyleCnt="0"/>
      <dgm:spPr/>
    </dgm:pt>
    <dgm:pt modelId="{C9CB1367-27BB-43B6-B152-EEFA02A4E605}" type="pres">
      <dgm:prSet presAssocID="{1742C992-FE5C-44D5-81F6-EADA6BEAD716}" presName="tx1" presStyleLbl="revTx" presStyleIdx="3" presStyleCnt="4"/>
      <dgm:spPr/>
    </dgm:pt>
    <dgm:pt modelId="{DABDBA3E-0A44-412E-ACA4-879C1890E4EB}" type="pres">
      <dgm:prSet presAssocID="{1742C992-FE5C-44D5-81F6-EADA6BEAD716}" presName="vert1" presStyleCnt="0"/>
      <dgm:spPr/>
    </dgm:pt>
  </dgm:ptLst>
  <dgm:cxnLst>
    <dgm:cxn modelId="{ACCFFB0F-A28A-484E-9513-4928A5202FBA}" srcId="{6ABF8D64-041D-4FAC-BB59-456C41597AB2}" destId="{176C3D94-A6FD-4B7C-A2BD-B8335633B15C}" srcOrd="1" destOrd="0" parTransId="{33881D98-2E7F-472D-8BF8-9A214CF3C549}" sibTransId="{848B9F30-B3B6-4503-89C3-AA32548DE7E6}"/>
    <dgm:cxn modelId="{6B19133D-DE5A-4698-A7E1-2A186515FD8F}" type="presOf" srcId="{1742C992-FE5C-44D5-81F6-EADA6BEAD716}" destId="{C9CB1367-27BB-43B6-B152-EEFA02A4E605}" srcOrd="0" destOrd="0" presId="urn:microsoft.com/office/officeart/2008/layout/LinedList"/>
    <dgm:cxn modelId="{2A6E3663-DB63-4988-9D3E-FE67FF4CC2DC}" type="presOf" srcId="{A6A695C1-A602-4FBC-85B9-DED3062CAEE5}" destId="{CAFC3A6E-0E35-45B9-BD8D-F2B237C3BBB5}" srcOrd="0" destOrd="0" presId="urn:microsoft.com/office/officeart/2008/layout/LinedList"/>
    <dgm:cxn modelId="{840691B2-971F-4AD6-977C-4C91AE094F16}" srcId="{6ABF8D64-041D-4FAC-BB59-456C41597AB2}" destId="{A6A695C1-A602-4FBC-85B9-DED3062CAEE5}" srcOrd="2" destOrd="0" parTransId="{04EA69D3-9747-409D-8145-7D1A49AFFC59}" sibTransId="{532F4A35-328B-4F91-A4B8-87D8C4A103A6}"/>
    <dgm:cxn modelId="{0A07D4B8-6ED9-4324-9800-8B78D35F3A4C}" type="presOf" srcId="{ED9F0DA7-D496-4FC4-866C-26D4EBFD4D76}" destId="{4748AF1F-AD82-4DF4-8798-F3CD513B2A9D}" srcOrd="0" destOrd="0" presId="urn:microsoft.com/office/officeart/2008/layout/LinedList"/>
    <dgm:cxn modelId="{B47F50C4-D982-47DF-B1CD-64788FA51C3F}" type="presOf" srcId="{6ABF8D64-041D-4FAC-BB59-456C41597AB2}" destId="{7468FD72-26D6-4412-A82E-DCC505A7340B}" srcOrd="0" destOrd="0" presId="urn:microsoft.com/office/officeart/2008/layout/LinedList"/>
    <dgm:cxn modelId="{F69EFDDD-B2EB-40A6-9F1E-3EF256512BC8}" srcId="{6ABF8D64-041D-4FAC-BB59-456C41597AB2}" destId="{ED9F0DA7-D496-4FC4-866C-26D4EBFD4D76}" srcOrd="0" destOrd="0" parTransId="{C99BEB20-60E8-41E1-93D3-042C387839D2}" sibTransId="{FE7B4803-87C0-4B91-8D36-BDDEE32B9502}"/>
    <dgm:cxn modelId="{9A4A68E1-A827-4A6E-9AD3-FFB1AAAC81D6}" srcId="{6ABF8D64-041D-4FAC-BB59-456C41597AB2}" destId="{1742C992-FE5C-44D5-81F6-EADA6BEAD716}" srcOrd="3" destOrd="0" parTransId="{3D89BD61-7EB9-4899-9CCB-26B44985D38B}" sibTransId="{73FC5F49-025F-4204-B3EA-AF345A67CD1F}"/>
    <dgm:cxn modelId="{080A3CE4-3C5D-4BFC-80C3-D237C5F0C3A6}" type="presOf" srcId="{176C3D94-A6FD-4B7C-A2BD-B8335633B15C}" destId="{866D5579-3773-4815-AE53-9E0569A946D2}" srcOrd="0" destOrd="0" presId="urn:microsoft.com/office/officeart/2008/layout/LinedList"/>
    <dgm:cxn modelId="{7F882983-F25E-4012-A025-7D0CB8B7853E}" type="presParOf" srcId="{7468FD72-26D6-4412-A82E-DCC505A7340B}" destId="{1B61FA72-DBEC-43DB-B46B-75DECCB6A366}" srcOrd="0" destOrd="0" presId="urn:microsoft.com/office/officeart/2008/layout/LinedList"/>
    <dgm:cxn modelId="{DE97184B-8F1F-4C56-B17C-DADCC00728F0}" type="presParOf" srcId="{7468FD72-26D6-4412-A82E-DCC505A7340B}" destId="{B32DE8DD-126C-4371-A646-C0F08C6E6955}" srcOrd="1" destOrd="0" presId="urn:microsoft.com/office/officeart/2008/layout/LinedList"/>
    <dgm:cxn modelId="{4E583011-2849-4E21-83E8-5A3091C57213}" type="presParOf" srcId="{B32DE8DD-126C-4371-A646-C0F08C6E6955}" destId="{4748AF1F-AD82-4DF4-8798-F3CD513B2A9D}" srcOrd="0" destOrd="0" presId="urn:microsoft.com/office/officeart/2008/layout/LinedList"/>
    <dgm:cxn modelId="{DCA9552C-C9D5-45C3-A6D9-BCD2AB92F42D}" type="presParOf" srcId="{B32DE8DD-126C-4371-A646-C0F08C6E6955}" destId="{5FC097B3-834E-4A7A-B01F-215C4BD075EB}" srcOrd="1" destOrd="0" presId="urn:microsoft.com/office/officeart/2008/layout/LinedList"/>
    <dgm:cxn modelId="{34E7AE96-5687-45F7-8E8A-FF585C68D06E}" type="presParOf" srcId="{7468FD72-26D6-4412-A82E-DCC505A7340B}" destId="{0CB0F8CF-AB2C-4F8A-B1F6-3F093FFC12EF}" srcOrd="2" destOrd="0" presId="urn:microsoft.com/office/officeart/2008/layout/LinedList"/>
    <dgm:cxn modelId="{CED7C903-05DD-47A8-BBFE-4158E9E591CA}" type="presParOf" srcId="{7468FD72-26D6-4412-A82E-DCC505A7340B}" destId="{07B4926E-E6C8-4841-A98A-CF745F0F7B2E}" srcOrd="3" destOrd="0" presId="urn:microsoft.com/office/officeart/2008/layout/LinedList"/>
    <dgm:cxn modelId="{8E4B7EEB-F696-4EF3-91A1-75DF7E47FF5E}" type="presParOf" srcId="{07B4926E-E6C8-4841-A98A-CF745F0F7B2E}" destId="{866D5579-3773-4815-AE53-9E0569A946D2}" srcOrd="0" destOrd="0" presId="urn:microsoft.com/office/officeart/2008/layout/LinedList"/>
    <dgm:cxn modelId="{F9C9C525-A375-406A-B019-155458FAD160}" type="presParOf" srcId="{07B4926E-E6C8-4841-A98A-CF745F0F7B2E}" destId="{EACF746D-046C-47A5-B2E9-67C68DDFA7AE}" srcOrd="1" destOrd="0" presId="urn:microsoft.com/office/officeart/2008/layout/LinedList"/>
    <dgm:cxn modelId="{82419824-6EA0-4C15-B4C4-7740BB495557}" type="presParOf" srcId="{7468FD72-26D6-4412-A82E-DCC505A7340B}" destId="{0718CD05-0D3A-4A7C-8826-BE16B55C04DB}" srcOrd="4" destOrd="0" presId="urn:microsoft.com/office/officeart/2008/layout/LinedList"/>
    <dgm:cxn modelId="{32EE00E9-D940-4993-B1EB-44D9529B393B}" type="presParOf" srcId="{7468FD72-26D6-4412-A82E-DCC505A7340B}" destId="{9A889DBC-E754-4AD7-8908-826CED778D14}" srcOrd="5" destOrd="0" presId="urn:microsoft.com/office/officeart/2008/layout/LinedList"/>
    <dgm:cxn modelId="{FDDEB906-8E26-443E-B13B-C5ED3B087845}" type="presParOf" srcId="{9A889DBC-E754-4AD7-8908-826CED778D14}" destId="{CAFC3A6E-0E35-45B9-BD8D-F2B237C3BBB5}" srcOrd="0" destOrd="0" presId="urn:microsoft.com/office/officeart/2008/layout/LinedList"/>
    <dgm:cxn modelId="{79DA6684-5C06-426C-88C0-97C52F73411B}" type="presParOf" srcId="{9A889DBC-E754-4AD7-8908-826CED778D14}" destId="{5302582B-0121-4C31-A785-7E03D083222D}" srcOrd="1" destOrd="0" presId="urn:microsoft.com/office/officeart/2008/layout/LinedList"/>
    <dgm:cxn modelId="{56B1A208-B916-4171-8EB7-76D426EA18EF}" type="presParOf" srcId="{7468FD72-26D6-4412-A82E-DCC505A7340B}" destId="{F7514607-4702-4B52-BAC4-068351B3618D}" srcOrd="6" destOrd="0" presId="urn:microsoft.com/office/officeart/2008/layout/LinedList"/>
    <dgm:cxn modelId="{511DBF73-5907-4613-AE90-6FEF52169987}" type="presParOf" srcId="{7468FD72-26D6-4412-A82E-DCC505A7340B}" destId="{E779DFDA-389C-4EF2-BF4B-1D04508F563F}" srcOrd="7" destOrd="0" presId="urn:microsoft.com/office/officeart/2008/layout/LinedList"/>
    <dgm:cxn modelId="{28C09209-5108-4FC0-8C84-FD47B788FE93}" type="presParOf" srcId="{E779DFDA-389C-4EF2-BF4B-1D04508F563F}" destId="{C9CB1367-27BB-43B6-B152-EEFA02A4E605}" srcOrd="0" destOrd="0" presId="urn:microsoft.com/office/officeart/2008/layout/LinedList"/>
    <dgm:cxn modelId="{3595108B-E014-46DC-801A-6FE1DE2EA79D}" type="presParOf" srcId="{E779DFDA-389C-4EF2-BF4B-1D04508F563F}" destId="{DABDBA3E-0A44-412E-ACA4-879C1890E4E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EEDD3B-A0C4-4B1A-9195-1802289A6D5F}" type="doc">
      <dgm:prSet loTypeId="urn:microsoft.com/office/officeart/2008/layout/HorizontalMultiLevelHierarchy" loCatId="hierarchy" qsTypeId="urn:microsoft.com/office/officeart/2005/8/quickstyle/simple2" qsCatId="simple" csTypeId="urn:microsoft.com/office/officeart/2005/8/colors/accent0_3" csCatId="mainScheme" phldr="1"/>
      <dgm:spPr/>
      <dgm:t>
        <a:bodyPr/>
        <a:lstStyle/>
        <a:p>
          <a:endParaRPr lang="zh-CN" altLang="en-US"/>
        </a:p>
      </dgm:t>
    </dgm:pt>
    <dgm:pt modelId="{42BCBF31-1D27-4A8D-845E-DDCB77F4FE03}">
      <dgm:prSet phldrT="[文本]" custT="1"/>
      <dgm:spPr/>
      <dgm:t>
        <a:bodyPr/>
        <a:lstStyle/>
        <a:p>
          <a:r>
            <a:rPr lang="zh-CN" altLang="en-US" sz="1100" b="1" i="0" dirty="0"/>
            <a:t>完整的包含 </a:t>
          </a:r>
          <a:r>
            <a:rPr lang="en-US" sz="1100" b="1" i="0" dirty="0" err="1"/>
            <a:t>CoT</a:t>
          </a:r>
          <a:r>
            <a:rPr lang="en-US" sz="1100" b="1" i="0" dirty="0"/>
            <a:t> </a:t>
          </a:r>
          <a:r>
            <a:rPr lang="zh-CN" altLang="en-US" sz="1100" b="1" i="0" dirty="0"/>
            <a:t>的 </a:t>
          </a:r>
          <a:r>
            <a:rPr lang="en-US" sz="1100" b="1" i="0" dirty="0"/>
            <a:t>Prompt </a:t>
          </a:r>
          <a:endParaRPr lang="zh-CN" altLang="en-US" sz="1100" b="1" dirty="0"/>
        </a:p>
      </dgm:t>
    </dgm:pt>
    <dgm:pt modelId="{2C059558-C2B4-45B0-BB97-CEADBAB9CF2A}" type="parTrans" cxnId="{6AA4C6F2-7962-4F40-A421-185010FEC0CD}">
      <dgm:prSet/>
      <dgm:spPr/>
      <dgm:t>
        <a:bodyPr/>
        <a:lstStyle/>
        <a:p>
          <a:endParaRPr lang="zh-CN" altLang="en-US"/>
        </a:p>
      </dgm:t>
    </dgm:pt>
    <dgm:pt modelId="{2A81F3EE-CD86-4D45-A99D-84822CF22598}" type="sibTrans" cxnId="{6AA4C6F2-7962-4F40-A421-185010FEC0CD}">
      <dgm:prSet/>
      <dgm:spPr/>
      <dgm:t>
        <a:bodyPr/>
        <a:lstStyle/>
        <a:p>
          <a:endParaRPr lang="zh-CN" altLang="en-US"/>
        </a:p>
      </dgm:t>
    </dgm:pt>
    <dgm:pt modelId="{87B55293-8365-4CCA-98FA-7695755FEC8D}">
      <dgm:prSet phldrT="[文本]"/>
      <dgm:spPr/>
      <dgm:t>
        <a:bodyPr/>
        <a:lstStyle/>
        <a:p>
          <a:r>
            <a:rPr lang="zh-CN" altLang="en-US" b="1" i="0" dirty="0"/>
            <a:t>指令（</a:t>
          </a:r>
          <a:r>
            <a:rPr lang="en-US" b="1" i="0" dirty="0"/>
            <a:t>Instruction）</a:t>
          </a:r>
          <a:endParaRPr lang="zh-CN" altLang="en-US" dirty="0"/>
        </a:p>
      </dgm:t>
    </dgm:pt>
    <dgm:pt modelId="{3B140304-180C-4922-A0E3-A0F6909A469A}" type="parTrans" cxnId="{1241E7BB-3337-43FF-AF23-333253F8F91C}">
      <dgm:prSet/>
      <dgm:spPr/>
      <dgm:t>
        <a:bodyPr/>
        <a:lstStyle/>
        <a:p>
          <a:endParaRPr lang="zh-CN" altLang="en-US"/>
        </a:p>
      </dgm:t>
    </dgm:pt>
    <dgm:pt modelId="{20635AC5-2AAB-4B06-B57D-459CC7C495C7}" type="sibTrans" cxnId="{1241E7BB-3337-43FF-AF23-333253F8F91C}">
      <dgm:prSet/>
      <dgm:spPr/>
      <dgm:t>
        <a:bodyPr/>
        <a:lstStyle/>
        <a:p>
          <a:endParaRPr lang="zh-CN" altLang="en-US"/>
        </a:p>
      </dgm:t>
    </dgm:pt>
    <dgm:pt modelId="{27E70511-8BB6-4AB3-94D1-650D0291366F}">
      <dgm:prSet phldrT="[文本]"/>
      <dgm:spPr/>
      <dgm:t>
        <a:bodyPr/>
        <a:lstStyle/>
        <a:p>
          <a:r>
            <a:rPr lang="zh-CN" altLang="en-US" b="1" i="0" dirty="0"/>
            <a:t>逻辑依据（</a:t>
          </a:r>
          <a:r>
            <a:rPr lang="en-US" b="1" i="0" dirty="0"/>
            <a:t>Rationale）</a:t>
          </a:r>
          <a:endParaRPr lang="zh-CN" altLang="en-US" dirty="0"/>
        </a:p>
      </dgm:t>
    </dgm:pt>
    <dgm:pt modelId="{EA2FFA2F-285E-4667-9AF6-70DB566FDDA5}" type="parTrans" cxnId="{413EAFCF-7AA9-4EF3-9746-55B10B47B7AD}">
      <dgm:prSet/>
      <dgm:spPr/>
      <dgm:t>
        <a:bodyPr/>
        <a:lstStyle/>
        <a:p>
          <a:endParaRPr lang="zh-CN" altLang="en-US"/>
        </a:p>
      </dgm:t>
    </dgm:pt>
    <dgm:pt modelId="{971260E9-BD2A-4BF5-8225-9D86AF008148}" type="sibTrans" cxnId="{413EAFCF-7AA9-4EF3-9746-55B10B47B7AD}">
      <dgm:prSet/>
      <dgm:spPr/>
      <dgm:t>
        <a:bodyPr/>
        <a:lstStyle/>
        <a:p>
          <a:endParaRPr lang="zh-CN" altLang="en-US"/>
        </a:p>
      </dgm:t>
    </dgm:pt>
    <dgm:pt modelId="{49D3B0B4-707D-42DC-B444-4A07F7F41C2C}">
      <dgm:prSet phldrT="[文本]"/>
      <dgm:spPr/>
      <dgm:t>
        <a:bodyPr/>
        <a:lstStyle/>
        <a:p>
          <a:r>
            <a:rPr lang="zh-CN" altLang="en-US" b="0" i="0" dirty="0"/>
            <a:t>示例（</a:t>
          </a:r>
          <a:r>
            <a:rPr lang="en-US" b="0" i="0" dirty="0"/>
            <a:t>Exemplars）</a:t>
          </a:r>
          <a:endParaRPr lang="zh-CN" altLang="en-US" dirty="0"/>
        </a:p>
      </dgm:t>
    </dgm:pt>
    <dgm:pt modelId="{80BA8585-5A7F-4E5B-BEB5-EC0AA52D0190}" type="parTrans" cxnId="{E9C2923E-444E-4EFD-856F-BE620848D9FD}">
      <dgm:prSet/>
      <dgm:spPr/>
      <dgm:t>
        <a:bodyPr/>
        <a:lstStyle/>
        <a:p>
          <a:endParaRPr lang="zh-CN" altLang="en-US"/>
        </a:p>
      </dgm:t>
    </dgm:pt>
    <dgm:pt modelId="{C08D9E78-9B5C-4598-ACFB-996292C11AE6}" type="sibTrans" cxnId="{E9C2923E-444E-4EFD-856F-BE620848D9FD}">
      <dgm:prSet/>
      <dgm:spPr/>
      <dgm:t>
        <a:bodyPr/>
        <a:lstStyle/>
        <a:p>
          <a:endParaRPr lang="zh-CN" altLang="en-US"/>
        </a:p>
      </dgm:t>
    </dgm:pt>
    <dgm:pt modelId="{E46FF2BC-CBD0-4194-A232-1B6DAB822DB0}" type="pres">
      <dgm:prSet presAssocID="{DDEEDD3B-A0C4-4B1A-9195-1802289A6D5F}" presName="Name0" presStyleCnt="0">
        <dgm:presLayoutVars>
          <dgm:chPref val="1"/>
          <dgm:dir/>
          <dgm:animOne val="branch"/>
          <dgm:animLvl val="lvl"/>
          <dgm:resizeHandles val="exact"/>
        </dgm:presLayoutVars>
      </dgm:prSet>
      <dgm:spPr/>
    </dgm:pt>
    <dgm:pt modelId="{2EF765A9-B334-406D-92B2-CCCF87345809}" type="pres">
      <dgm:prSet presAssocID="{42BCBF31-1D27-4A8D-845E-DDCB77F4FE03}" presName="root1" presStyleCnt="0"/>
      <dgm:spPr/>
    </dgm:pt>
    <dgm:pt modelId="{A37F0A11-73A3-4D0F-8EAF-DD265B413A34}" type="pres">
      <dgm:prSet presAssocID="{42BCBF31-1D27-4A8D-845E-DDCB77F4FE03}" presName="LevelOneTextNode" presStyleLbl="node0" presStyleIdx="0" presStyleCnt="1" custAng="5400000" custScaleX="191590" custScaleY="34126">
        <dgm:presLayoutVars>
          <dgm:chPref val="3"/>
        </dgm:presLayoutVars>
      </dgm:prSet>
      <dgm:spPr/>
    </dgm:pt>
    <dgm:pt modelId="{22BF4A77-7C15-40D9-A216-D528B5272BF2}" type="pres">
      <dgm:prSet presAssocID="{42BCBF31-1D27-4A8D-845E-DDCB77F4FE03}" presName="level2hierChild" presStyleCnt="0"/>
      <dgm:spPr/>
    </dgm:pt>
    <dgm:pt modelId="{32A09F3A-BB40-4586-86FC-6B16C7EDB238}" type="pres">
      <dgm:prSet presAssocID="{3B140304-180C-4922-A0E3-A0F6909A469A}" presName="conn2-1" presStyleLbl="parChTrans1D2" presStyleIdx="0" presStyleCnt="3"/>
      <dgm:spPr/>
    </dgm:pt>
    <dgm:pt modelId="{56BBC0A5-2884-40D8-B049-AA202C2F964B}" type="pres">
      <dgm:prSet presAssocID="{3B140304-180C-4922-A0E3-A0F6909A469A}" presName="connTx" presStyleLbl="parChTrans1D2" presStyleIdx="0" presStyleCnt="3"/>
      <dgm:spPr/>
    </dgm:pt>
    <dgm:pt modelId="{883709CC-2672-4DBB-933F-84B2F651761B}" type="pres">
      <dgm:prSet presAssocID="{87B55293-8365-4CCA-98FA-7695755FEC8D}" presName="root2" presStyleCnt="0"/>
      <dgm:spPr/>
    </dgm:pt>
    <dgm:pt modelId="{09B1EE5E-56D3-42B3-ADA9-91A06389C79C}" type="pres">
      <dgm:prSet presAssocID="{87B55293-8365-4CCA-98FA-7695755FEC8D}" presName="LevelTwoTextNode" presStyleLbl="node2" presStyleIdx="0" presStyleCnt="3" custScaleX="138236">
        <dgm:presLayoutVars>
          <dgm:chPref val="3"/>
        </dgm:presLayoutVars>
      </dgm:prSet>
      <dgm:spPr/>
    </dgm:pt>
    <dgm:pt modelId="{CE13A2CD-16FC-4ED3-BBCD-9279C1F64422}" type="pres">
      <dgm:prSet presAssocID="{87B55293-8365-4CCA-98FA-7695755FEC8D}" presName="level3hierChild" presStyleCnt="0"/>
      <dgm:spPr/>
    </dgm:pt>
    <dgm:pt modelId="{272D473D-812C-4758-9DA5-706CED278165}" type="pres">
      <dgm:prSet presAssocID="{EA2FFA2F-285E-4667-9AF6-70DB566FDDA5}" presName="conn2-1" presStyleLbl="parChTrans1D2" presStyleIdx="1" presStyleCnt="3"/>
      <dgm:spPr/>
    </dgm:pt>
    <dgm:pt modelId="{670BE21B-24EE-490A-ABFB-13F4F3A6D594}" type="pres">
      <dgm:prSet presAssocID="{EA2FFA2F-285E-4667-9AF6-70DB566FDDA5}" presName="connTx" presStyleLbl="parChTrans1D2" presStyleIdx="1" presStyleCnt="3"/>
      <dgm:spPr/>
    </dgm:pt>
    <dgm:pt modelId="{5DA38EF0-4A32-46C3-9176-F8E7BD91F7A8}" type="pres">
      <dgm:prSet presAssocID="{27E70511-8BB6-4AB3-94D1-650D0291366F}" presName="root2" presStyleCnt="0"/>
      <dgm:spPr/>
    </dgm:pt>
    <dgm:pt modelId="{BB2323F7-0923-4C9F-B892-12E093470FE4}" type="pres">
      <dgm:prSet presAssocID="{27E70511-8BB6-4AB3-94D1-650D0291366F}" presName="LevelTwoTextNode" presStyleLbl="node2" presStyleIdx="1" presStyleCnt="3" custScaleX="151560">
        <dgm:presLayoutVars>
          <dgm:chPref val="3"/>
        </dgm:presLayoutVars>
      </dgm:prSet>
      <dgm:spPr/>
    </dgm:pt>
    <dgm:pt modelId="{C57754E4-5237-4426-AEE9-F0D5585BEA7C}" type="pres">
      <dgm:prSet presAssocID="{27E70511-8BB6-4AB3-94D1-650D0291366F}" presName="level3hierChild" presStyleCnt="0"/>
      <dgm:spPr/>
    </dgm:pt>
    <dgm:pt modelId="{D3679CDE-8BCE-4A8B-B456-9BE66697374E}" type="pres">
      <dgm:prSet presAssocID="{80BA8585-5A7F-4E5B-BEB5-EC0AA52D0190}" presName="conn2-1" presStyleLbl="parChTrans1D2" presStyleIdx="2" presStyleCnt="3"/>
      <dgm:spPr/>
    </dgm:pt>
    <dgm:pt modelId="{953DB361-D324-4DD6-A4BC-33690DCF7D0B}" type="pres">
      <dgm:prSet presAssocID="{80BA8585-5A7F-4E5B-BEB5-EC0AA52D0190}" presName="connTx" presStyleLbl="parChTrans1D2" presStyleIdx="2" presStyleCnt="3"/>
      <dgm:spPr/>
    </dgm:pt>
    <dgm:pt modelId="{3E1FAA78-C687-4013-A9D5-0F9C34EF50C2}" type="pres">
      <dgm:prSet presAssocID="{49D3B0B4-707D-42DC-B444-4A07F7F41C2C}" presName="root2" presStyleCnt="0"/>
      <dgm:spPr/>
    </dgm:pt>
    <dgm:pt modelId="{12C8B89B-D4D0-4243-B972-27724BAC347F}" type="pres">
      <dgm:prSet presAssocID="{49D3B0B4-707D-42DC-B444-4A07F7F41C2C}" presName="LevelTwoTextNode" presStyleLbl="node2" presStyleIdx="2" presStyleCnt="3" custScaleX="139203">
        <dgm:presLayoutVars>
          <dgm:chPref val="3"/>
        </dgm:presLayoutVars>
      </dgm:prSet>
      <dgm:spPr/>
    </dgm:pt>
    <dgm:pt modelId="{62B5C80F-DC63-498A-87B3-755C4748CB97}" type="pres">
      <dgm:prSet presAssocID="{49D3B0B4-707D-42DC-B444-4A07F7F41C2C}" presName="level3hierChild" presStyleCnt="0"/>
      <dgm:spPr/>
    </dgm:pt>
  </dgm:ptLst>
  <dgm:cxnLst>
    <dgm:cxn modelId="{E9C2923E-444E-4EFD-856F-BE620848D9FD}" srcId="{42BCBF31-1D27-4A8D-845E-DDCB77F4FE03}" destId="{49D3B0B4-707D-42DC-B444-4A07F7F41C2C}" srcOrd="2" destOrd="0" parTransId="{80BA8585-5A7F-4E5B-BEB5-EC0AA52D0190}" sibTransId="{C08D9E78-9B5C-4598-ACFB-996292C11AE6}"/>
    <dgm:cxn modelId="{D5F55040-5EBE-4F59-9B74-68AF45418DB7}" type="presOf" srcId="{EA2FFA2F-285E-4667-9AF6-70DB566FDDA5}" destId="{670BE21B-24EE-490A-ABFB-13F4F3A6D594}" srcOrd="1" destOrd="0" presId="urn:microsoft.com/office/officeart/2008/layout/HorizontalMultiLevelHierarchy"/>
    <dgm:cxn modelId="{16FF9E41-EC3C-4E21-AF5E-CE946B712070}" type="presOf" srcId="{DDEEDD3B-A0C4-4B1A-9195-1802289A6D5F}" destId="{E46FF2BC-CBD0-4194-A232-1B6DAB822DB0}" srcOrd="0" destOrd="0" presId="urn:microsoft.com/office/officeart/2008/layout/HorizontalMultiLevelHierarchy"/>
    <dgm:cxn modelId="{38E9B96A-1879-49C0-8585-0DA7FFE06F3C}" type="presOf" srcId="{27E70511-8BB6-4AB3-94D1-650D0291366F}" destId="{BB2323F7-0923-4C9F-B892-12E093470FE4}" srcOrd="0" destOrd="0" presId="urn:microsoft.com/office/officeart/2008/layout/HorizontalMultiLevelHierarchy"/>
    <dgm:cxn modelId="{FD17E94D-CF71-485A-AE84-60555B4CF592}" type="presOf" srcId="{87B55293-8365-4CCA-98FA-7695755FEC8D}" destId="{09B1EE5E-56D3-42B3-ADA9-91A06389C79C}" srcOrd="0" destOrd="0" presId="urn:microsoft.com/office/officeart/2008/layout/HorizontalMultiLevelHierarchy"/>
    <dgm:cxn modelId="{6F227685-AB55-411E-BE0F-706211A08E5B}" type="presOf" srcId="{42BCBF31-1D27-4A8D-845E-DDCB77F4FE03}" destId="{A37F0A11-73A3-4D0F-8EAF-DD265B413A34}" srcOrd="0" destOrd="0" presId="urn:microsoft.com/office/officeart/2008/layout/HorizontalMultiLevelHierarchy"/>
    <dgm:cxn modelId="{CBD11E86-A1A7-48A4-B88F-0456ACF2A769}" type="presOf" srcId="{49D3B0B4-707D-42DC-B444-4A07F7F41C2C}" destId="{12C8B89B-D4D0-4243-B972-27724BAC347F}" srcOrd="0" destOrd="0" presId="urn:microsoft.com/office/officeart/2008/layout/HorizontalMultiLevelHierarchy"/>
    <dgm:cxn modelId="{A4787C86-269A-4DAA-BDBD-0A7AFC759751}" type="presOf" srcId="{3B140304-180C-4922-A0E3-A0F6909A469A}" destId="{56BBC0A5-2884-40D8-B049-AA202C2F964B}" srcOrd="1" destOrd="0" presId="urn:microsoft.com/office/officeart/2008/layout/HorizontalMultiLevelHierarchy"/>
    <dgm:cxn modelId="{1241E7BB-3337-43FF-AF23-333253F8F91C}" srcId="{42BCBF31-1D27-4A8D-845E-DDCB77F4FE03}" destId="{87B55293-8365-4CCA-98FA-7695755FEC8D}" srcOrd="0" destOrd="0" parTransId="{3B140304-180C-4922-A0E3-A0F6909A469A}" sibTransId="{20635AC5-2AAB-4B06-B57D-459CC7C495C7}"/>
    <dgm:cxn modelId="{25653FC1-1AD4-4A0C-88C2-25857CAF00B3}" type="presOf" srcId="{80BA8585-5A7F-4E5B-BEB5-EC0AA52D0190}" destId="{953DB361-D324-4DD6-A4BC-33690DCF7D0B}" srcOrd="1" destOrd="0" presId="urn:microsoft.com/office/officeart/2008/layout/HorizontalMultiLevelHierarchy"/>
    <dgm:cxn modelId="{413EAFCF-7AA9-4EF3-9746-55B10B47B7AD}" srcId="{42BCBF31-1D27-4A8D-845E-DDCB77F4FE03}" destId="{27E70511-8BB6-4AB3-94D1-650D0291366F}" srcOrd="1" destOrd="0" parTransId="{EA2FFA2F-285E-4667-9AF6-70DB566FDDA5}" sibTransId="{971260E9-BD2A-4BF5-8225-9D86AF008148}"/>
    <dgm:cxn modelId="{55853BD7-1B1B-4A41-917B-697482837755}" type="presOf" srcId="{3B140304-180C-4922-A0E3-A0F6909A469A}" destId="{32A09F3A-BB40-4586-86FC-6B16C7EDB238}" srcOrd="0" destOrd="0" presId="urn:microsoft.com/office/officeart/2008/layout/HorizontalMultiLevelHierarchy"/>
    <dgm:cxn modelId="{EFB372E4-A17F-4045-942A-B4DA3854161D}" type="presOf" srcId="{80BA8585-5A7F-4E5B-BEB5-EC0AA52D0190}" destId="{D3679CDE-8BCE-4A8B-B456-9BE66697374E}" srcOrd="0" destOrd="0" presId="urn:microsoft.com/office/officeart/2008/layout/HorizontalMultiLevelHierarchy"/>
    <dgm:cxn modelId="{6AA4C6F2-7962-4F40-A421-185010FEC0CD}" srcId="{DDEEDD3B-A0C4-4B1A-9195-1802289A6D5F}" destId="{42BCBF31-1D27-4A8D-845E-DDCB77F4FE03}" srcOrd="0" destOrd="0" parTransId="{2C059558-C2B4-45B0-BB97-CEADBAB9CF2A}" sibTransId="{2A81F3EE-CD86-4D45-A99D-84822CF22598}"/>
    <dgm:cxn modelId="{A70106F5-F749-4598-84E9-50BBB7CACE58}" type="presOf" srcId="{EA2FFA2F-285E-4667-9AF6-70DB566FDDA5}" destId="{272D473D-812C-4758-9DA5-706CED278165}" srcOrd="0" destOrd="0" presId="urn:microsoft.com/office/officeart/2008/layout/HorizontalMultiLevelHierarchy"/>
    <dgm:cxn modelId="{0171C08E-D171-40B5-AF52-80620EF7B0FF}" type="presParOf" srcId="{E46FF2BC-CBD0-4194-A232-1B6DAB822DB0}" destId="{2EF765A9-B334-406D-92B2-CCCF87345809}" srcOrd="0" destOrd="0" presId="urn:microsoft.com/office/officeart/2008/layout/HorizontalMultiLevelHierarchy"/>
    <dgm:cxn modelId="{F7C11D43-A452-45DF-963E-0DEA1B6E29B4}" type="presParOf" srcId="{2EF765A9-B334-406D-92B2-CCCF87345809}" destId="{A37F0A11-73A3-4D0F-8EAF-DD265B413A34}" srcOrd="0" destOrd="0" presId="urn:microsoft.com/office/officeart/2008/layout/HorizontalMultiLevelHierarchy"/>
    <dgm:cxn modelId="{ECE269EF-B7D6-4F14-926C-849A49B1378F}" type="presParOf" srcId="{2EF765A9-B334-406D-92B2-CCCF87345809}" destId="{22BF4A77-7C15-40D9-A216-D528B5272BF2}" srcOrd="1" destOrd="0" presId="urn:microsoft.com/office/officeart/2008/layout/HorizontalMultiLevelHierarchy"/>
    <dgm:cxn modelId="{4EB82267-4A3A-44BB-A4A4-7F451CB8E07B}" type="presParOf" srcId="{22BF4A77-7C15-40D9-A216-D528B5272BF2}" destId="{32A09F3A-BB40-4586-86FC-6B16C7EDB238}" srcOrd="0" destOrd="0" presId="urn:microsoft.com/office/officeart/2008/layout/HorizontalMultiLevelHierarchy"/>
    <dgm:cxn modelId="{9F89D816-A611-4442-B387-027F6518F15B}" type="presParOf" srcId="{32A09F3A-BB40-4586-86FC-6B16C7EDB238}" destId="{56BBC0A5-2884-40D8-B049-AA202C2F964B}" srcOrd="0" destOrd="0" presId="urn:microsoft.com/office/officeart/2008/layout/HorizontalMultiLevelHierarchy"/>
    <dgm:cxn modelId="{A9FC357B-221C-4796-9C76-E41E810A41A0}" type="presParOf" srcId="{22BF4A77-7C15-40D9-A216-D528B5272BF2}" destId="{883709CC-2672-4DBB-933F-84B2F651761B}" srcOrd="1" destOrd="0" presId="urn:microsoft.com/office/officeart/2008/layout/HorizontalMultiLevelHierarchy"/>
    <dgm:cxn modelId="{BAFF4F46-AE0D-44F6-BB71-0CA1C621A44C}" type="presParOf" srcId="{883709CC-2672-4DBB-933F-84B2F651761B}" destId="{09B1EE5E-56D3-42B3-ADA9-91A06389C79C}" srcOrd="0" destOrd="0" presId="urn:microsoft.com/office/officeart/2008/layout/HorizontalMultiLevelHierarchy"/>
    <dgm:cxn modelId="{AA862C5E-A28B-4F01-A900-DE55C0F38D37}" type="presParOf" srcId="{883709CC-2672-4DBB-933F-84B2F651761B}" destId="{CE13A2CD-16FC-4ED3-BBCD-9279C1F64422}" srcOrd="1" destOrd="0" presId="urn:microsoft.com/office/officeart/2008/layout/HorizontalMultiLevelHierarchy"/>
    <dgm:cxn modelId="{A93B7074-A5F4-47AB-ABCE-AF6F62C3C8D9}" type="presParOf" srcId="{22BF4A77-7C15-40D9-A216-D528B5272BF2}" destId="{272D473D-812C-4758-9DA5-706CED278165}" srcOrd="2" destOrd="0" presId="urn:microsoft.com/office/officeart/2008/layout/HorizontalMultiLevelHierarchy"/>
    <dgm:cxn modelId="{44329562-27EC-4924-B84D-8088EA1B6DE5}" type="presParOf" srcId="{272D473D-812C-4758-9DA5-706CED278165}" destId="{670BE21B-24EE-490A-ABFB-13F4F3A6D594}" srcOrd="0" destOrd="0" presId="urn:microsoft.com/office/officeart/2008/layout/HorizontalMultiLevelHierarchy"/>
    <dgm:cxn modelId="{7AE2D3A1-06D7-422E-A93E-6842F096D397}" type="presParOf" srcId="{22BF4A77-7C15-40D9-A216-D528B5272BF2}" destId="{5DA38EF0-4A32-46C3-9176-F8E7BD91F7A8}" srcOrd="3" destOrd="0" presId="urn:microsoft.com/office/officeart/2008/layout/HorizontalMultiLevelHierarchy"/>
    <dgm:cxn modelId="{D2BEF303-AAB5-4067-B81A-E19C1E75A1E6}" type="presParOf" srcId="{5DA38EF0-4A32-46C3-9176-F8E7BD91F7A8}" destId="{BB2323F7-0923-4C9F-B892-12E093470FE4}" srcOrd="0" destOrd="0" presId="urn:microsoft.com/office/officeart/2008/layout/HorizontalMultiLevelHierarchy"/>
    <dgm:cxn modelId="{5731D0D5-D53A-4234-8720-D5B3F525FC29}" type="presParOf" srcId="{5DA38EF0-4A32-46C3-9176-F8E7BD91F7A8}" destId="{C57754E4-5237-4426-AEE9-F0D5585BEA7C}" srcOrd="1" destOrd="0" presId="urn:microsoft.com/office/officeart/2008/layout/HorizontalMultiLevelHierarchy"/>
    <dgm:cxn modelId="{8B258264-AFB0-4C8F-AD22-3D3D5E03DDA9}" type="presParOf" srcId="{22BF4A77-7C15-40D9-A216-D528B5272BF2}" destId="{D3679CDE-8BCE-4A8B-B456-9BE66697374E}" srcOrd="4" destOrd="0" presId="urn:microsoft.com/office/officeart/2008/layout/HorizontalMultiLevelHierarchy"/>
    <dgm:cxn modelId="{5FE0C0D7-1557-4123-BBC2-0CD2ECA0050F}" type="presParOf" srcId="{D3679CDE-8BCE-4A8B-B456-9BE66697374E}" destId="{953DB361-D324-4DD6-A4BC-33690DCF7D0B}" srcOrd="0" destOrd="0" presId="urn:microsoft.com/office/officeart/2008/layout/HorizontalMultiLevelHierarchy"/>
    <dgm:cxn modelId="{44F43427-C042-417E-9517-4E95AB1764E5}" type="presParOf" srcId="{22BF4A77-7C15-40D9-A216-D528B5272BF2}" destId="{3E1FAA78-C687-4013-A9D5-0F9C34EF50C2}" srcOrd="5" destOrd="0" presId="urn:microsoft.com/office/officeart/2008/layout/HorizontalMultiLevelHierarchy"/>
    <dgm:cxn modelId="{9436A393-5D09-4184-969C-D6B725E7368B}" type="presParOf" srcId="{3E1FAA78-C687-4013-A9D5-0F9C34EF50C2}" destId="{12C8B89B-D4D0-4243-B972-27724BAC347F}" srcOrd="0" destOrd="0" presId="urn:microsoft.com/office/officeart/2008/layout/HorizontalMultiLevelHierarchy"/>
    <dgm:cxn modelId="{1160B77E-9378-4A88-86AB-68AF1C89912D}" type="presParOf" srcId="{3E1FAA78-C687-4013-A9D5-0F9C34EF50C2}" destId="{62B5C80F-DC63-498A-87B3-755C4748CB97}"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6474F0-E2F2-42AE-B06D-8E8076D60EB0}" type="doc">
      <dgm:prSet loTypeId="urn:microsoft.com/office/officeart/2005/8/layout/chevron1" loCatId="process" qsTypeId="urn:microsoft.com/office/officeart/2005/8/quickstyle/simple1" qsCatId="simple" csTypeId="urn:microsoft.com/office/officeart/2005/8/colors/accent0_2" csCatId="mainScheme" phldr="1"/>
      <dgm:spPr/>
      <dgm:t>
        <a:bodyPr/>
        <a:lstStyle/>
        <a:p>
          <a:endParaRPr lang="zh-CN" altLang="en-US"/>
        </a:p>
      </dgm:t>
    </dgm:pt>
    <dgm:pt modelId="{4740F967-3B1D-46FB-9B18-E8E3153C1A14}">
      <dgm:prSet phldrT="[文本]"/>
      <dgm:spPr/>
      <dgm:t>
        <a:bodyPr/>
        <a:lstStyle/>
        <a:p>
          <a:pPr>
            <a:lnSpc>
              <a:spcPct val="100000"/>
            </a:lnSpc>
          </a:pPr>
          <a:r>
            <a:rPr lang="zh-CN" altLang="en-US" b="0" i="0" dirty="0"/>
            <a:t>首先，</a:t>
          </a:r>
          <a:r>
            <a:rPr lang="en-US" altLang="zh-CN" b="0" i="0" dirty="0" err="1"/>
            <a:t>CoT</a:t>
          </a:r>
          <a:r>
            <a:rPr lang="en-US" altLang="zh-CN" b="0" i="0" dirty="0"/>
            <a:t> </a:t>
          </a:r>
          <a:r>
            <a:rPr lang="zh-CN" altLang="en-US" b="0" i="0" dirty="0"/>
            <a:t>需要大模型具备一些方面“最基础”的知识，如果模型过小则会导致大模型无法理解最基本的“原子知识”，从而也无从谈起进行推理；</a:t>
          </a:r>
          <a:endParaRPr lang="zh-CN" altLang="en-US" dirty="0"/>
        </a:p>
      </dgm:t>
    </dgm:pt>
    <dgm:pt modelId="{7C8EDE44-1EEF-418B-9656-868E7A90434D}" type="parTrans" cxnId="{6BC3866B-C064-49F0-AAC7-304E8CE45B80}">
      <dgm:prSet/>
      <dgm:spPr/>
      <dgm:t>
        <a:bodyPr/>
        <a:lstStyle/>
        <a:p>
          <a:endParaRPr lang="zh-CN" altLang="en-US"/>
        </a:p>
      </dgm:t>
    </dgm:pt>
    <dgm:pt modelId="{C11313F6-F929-4C6C-A4F6-AFCF0C17CF6F}" type="sibTrans" cxnId="{6BC3866B-C064-49F0-AAC7-304E8CE45B80}">
      <dgm:prSet/>
      <dgm:spPr/>
      <dgm:t>
        <a:bodyPr/>
        <a:lstStyle/>
        <a:p>
          <a:endParaRPr lang="zh-CN" altLang="en-US"/>
        </a:p>
      </dgm:t>
    </dgm:pt>
    <dgm:pt modelId="{B7486290-8B00-4903-A8E6-5A01BDAC09DD}">
      <dgm:prSet phldrT="[文本]"/>
      <dgm:spPr/>
      <dgm:t>
        <a:bodyPr/>
        <a:lstStyle/>
        <a:p>
          <a:pPr>
            <a:lnSpc>
              <a:spcPct val="100000"/>
            </a:lnSpc>
          </a:pPr>
          <a:r>
            <a:rPr lang="zh-CN" altLang="en-US" b="0" i="0" dirty="0"/>
            <a:t>其次，使用 </a:t>
          </a:r>
          <a:r>
            <a:rPr lang="en-US" altLang="zh-CN" b="0" i="0" dirty="0" err="1"/>
            <a:t>CoT</a:t>
          </a:r>
          <a:r>
            <a:rPr lang="en-US" altLang="zh-CN" b="0" i="0" dirty="0"/>
            <a:t> </a:t>
          </a:r>
          <a:r>
            <a:rPr lang="zh-CN" altLang="en-US" b="0" i="0" dirty="0"/>
            <a:t>可以为一些它理解到的基础知识之间搭起一座桥梁，使得已知信息形成一条“链条”，从而使得大模型不会中途跑偏；</a:t>
          </a:r>
          <a:endParaRPr lang="zh-CN" altLang="en-US" dirty="0"/>
        </a:p>
      </dgm:t>
    </dgm:pt>
    <dgm:pt modelId="{94611836-B63A-43B0-9402-785E901B86F7}" type="parTrans" cxnId="{E735B041-4E67-4EFA-BF73-DAE9D44491D2}">
      <dgm:prSet/>
      <dgm:spPr/>
      <dgm:t>
        <a:bodyPr/>
        <a:lstStyle/>
        <a:p>
          <a:endParaRPr lang="zh-CN" altLang="en-US"/>
        </a:p>
      </dgm:t>
    </dgm:pt>
    <dgm:pt modelId="{FA020951-80CE-4BAA-B1D7-42D93367808E}" type="sibTrans" cxnId="{E735B041-4E67-4EFA-BF73-DAE9D44491D2}">
      <dgm:prSet/>
      <dgm:spPr/>
      <dgm:t>
        <a:bodyPr/>
        <a:lstStyle/>
        <a:p>
          <a:endParaRPr lang="zh-CN" altLang="en-US"/>
        </a:p>
      </dgm:t>
    </dgm:pt>
    <dgm:pt modelId="{1E0CFA77-274D-4DDA-A37C-091B96F9897B}">
      <dgm:prSet phldrT="[文本]"/>
      <dgm:spPr/>
      <dgm:t>
        <a:bodyPr/>
        <a:lstStyle/>
        <a:p>
          <a:pPr>
            <a:lnSpc>
              <a:spcPct val="100000"/>
            </a:lnSpc>
          </a:pPr>
          <a:r>
            <a:rPr lang="zh-CN" altLang="en-US" b="0" i="0" dirty="0"/>
            <a:t>最后，</a:t>
          </a:r>
          <a:r>
            <a:rPr lang="en-US" altLang="zh-CN" b="0" i="0" dirty="0" err="1"/>
            <a:t>CoT</a:t>
          </a:r>
          <a:r>
            <a:rPr lang="en-US" altLang="zh-CN" b="0" i="0" dirty="0"/>
            <a:t> </a:t>
          </a:r>
          <a:r>
            <a:rPr lang="zh-CN" altLang="en-US" b="0" i="0" dirty="0"/>
            <a:t>的作用，或许在于强迫模型进行推理，而非教会模型如何完成推理，大模型在完成预训练后就已经具备了推理能力，而 </a:t>
          </a:r>
          <a:r>
            <a:rPr lang="en-US" altLang="zh-CN" b="0" i="0" dirty="0" err="1"/>
            <a:t>CoT</a:t>
          </a:r>
          <a:r>
            <a:rPr lang="en-US" altLang="zh-CN" b="0" i="0" dirty="0"/>
            <a:t> </a:t>
          </a:r>
          <a:r>
            <a:rPr lang="zh-CN" altLang="en-US" b="0" i="0" dirty="0"/>
            <a:t>只是向模型指定了一种输出格式，规范模型让模型逐步生成答案。</a:t>
          </a:r>
          <a:endParaRPr lang="zh-CN" altLang="en-US" dirty="0"/>
        </a:p>
      </dgm:t>
    </dgm:pt>
    <dgm:pt modelId="{15A2CC32-B0D8-415F-A3A4-24BF63A52E23}" type="parTrans" cxnId="{C59DD43C-1A60-49B8-B0D6-12660118CC0A}">
      <dgm:prSet/>
      <dgm:spPr/>
      <dgm:t>
        <a:bodyPr/>
        <a:lstStyle/>
        <a:p>
          <a:endParaRPr lang="zh-CN" altLang="en-US"/>
        </a:p>
      </dgm:t>
    </dgm:pt>
    <dgm:pt modelId="{633F8ECF-B623-496F-B73C-AB5E628C1ED8}" type="sibTrans" cxnId="{C59DD43C-1A60-49B8-B0D6-12660118CC0A}">
      <dgm:prSet/>
      <dgm:spPr/>
      <dgm:t>
        <a:bodyPr/>
        <a:lstStyle/>
        <a:p>
          <a:endParaRPr lang="zh-CN" altLang="en-US"/>
        </a:p>
      </dgm:t>
    </dgm:pt>
    <dgm:pt modelId="{22DC526D-8299-4351-B7C3-1664627F8DE1}" type="pres">
      <dgm:prSet presAssocID="{B86474F0-E2F2-42AE-B06D-8E8076D60EB0}" presName="Name0" presStyleCnt="0">
        <dgm:presLayoutVars>
          <dgm:dir/>
          <dgm:animLvl val="lvl"/>
          <dgm:resizeHandles val="exact"/>
        </dgm:presLayoutVars>
      </dgm:prSet>
      <dgm:spPr/>
    </dgm:pt>
    <dgm:pt modelId="{7B2C8C93-2765-40E4-82B0-7F766D1295CD}" type="pres">
      <dgm:prSet presAssocID="{4740F967-3B1D-46FB-9B18-E8E3153C1A14}" presName="parTxOnly" presStyleLbl="node1" presStyleIdx="0" presStyleCnt="3">
        <dgm:presLayoutVars>
          <dgm:chMax val="0"/>
          <dgm:chPref val="0"/>
          <dgm:bulletEnabled val="1"/>
        </dgm:presLayoutVars>
      </dgm:prSet>
      <dgm:spPr/>
    </dgm:pt>
    <dgm:pt modelId="{7EDE5F31-BE2C-448A-B882-1313E93C46B7}" type="pres">
      <dgm:prSet presAssocID="{C11313F6-F929-4C6C-A4F6-AFCF0C17CF6F}" presName="parTxOnlySpace" presStyleCnt="0"/>
      <dgm:spPr/>
    </dgm:pt>
    <dgm:pt modelId="{0B2CEED4-3EC5-4164-81CB-783C2E29E4E7}" type="pres">
      <dgm:prSet presAssocID="{B7486290-8B00-4903-A8E6-5A01BDAC09DD}" presName="parTxOnly" presStyleLbl="node1" presStyleIdx="1" presStyleCnt="3">
        <dgm:presLayoutVars>
          <dgm:chMax val="0"/>
          <dgm:chPref val="0"/>
          <dgm:bulletEnabled val="1"/>
        </dgm:presLayoutVars>
      </dgm:prSet>
      <dgm:spPr/>
    </dgm:pt>
    <dgm:pt modelId="{D1CF1A1D-7634-44D8-838A-F4FF32733E7C}" type="pres">
      <dgm:prSet presAssocID="{FA020951-80CE-4BAA-B1D7-42D93367808E}" presName="parTxOnlySpace" presStyleCnt="0"/>
      <dgm:spPr/>
    </dgm:pt>
    <dgm:pt modelId="{9EFD664C-C381-4242-BE71-12410E0C5384}" type="pres">
      <dgm:prSet presAssocID="{1E0CFA77-274D-4DDA-A37C-091B96F9897B}" presName="parTxOnly" presStyleLbl="node1" presStyleIdx="2" presStyleCnt="3">
        <dgm:presLayoutVars>
          <dgm:chMax val="0"/>
          <dgm:chPref val="0"/>
          <dgm:bulletEnabled val="1"/>
        </dgm:presLayoutVars>
      </dgm:prSet>
      <dgm:spPr/>
    </dgm:pt>
  </dgm:ptLst>
  <dgm:cxnLst>
    <dgm:cxn modelId="{DB522703-2B28-4426-A466-0B546E5EC738}" type="presOf" srcId="{1E0CFA77-274D-4DDA-A37C-091B96F9897B}" destId="{9EFD664C-C381-4242-BE71-12410E0C5384}" srcOrd="0" destOrd="0" presId="urn:microsoft.com/office/officeart/2005/8/layout/chevron1"/>
    <dgm:cxn modelId="{C59DD43C-1A60-49B8-B0D6-12660118CC0A}" srcId="{B86474F0-E2F2-42AE-B06D-8E8076D60EB0}" destId="{1E0CFA77-274D-4DDA-A37C-091B96F9897B}" srcOrd="2" destOrd="0" parTransId="{15A2CC32-B0D8-415F-A3A4-24BF63A52E23}" sibTransId="{633F8ECF-B623-496F-B73C-AB5E628C1ED8}"/>
    <dgm:cxn modelId="{E735B041-4E67-4EFA-BF73-DAE9D44491D2}" srcId="{B86474F0-E2F2-42AE-B06D-8E8076D60EB0}" destId="{B7486290-8B00-4903-A8E6-5A01BDAC09DD}" srcOrd="1" destOrd="0" parTransId="{94611836-B63A-43B0-9402-785E901B86F7}" sibTransId="{FA020951-80CE-4BAA-B1D7-42D93367808E}"/>
    <dgm:cxn modelId="{6F464F6B-8DFC-4409-985C-FE94AA340C9D}" type="presOf" srcId="{B7486290-8B00-4903-A8E6-5A01BDAC09DD}" destId="{0B2CEED4-3EC5-4164-81CB-783C2E29E4E7}" srcOrd="0" destOrd="0" presId="urn:microsoft.com/office/officeart/2005/8/layout/chevron1"/>
    <dgm:cxn modelId="{6BC3866B-C064-49F0-AAC7-304E8CE45B80}" srcId="{B86474F0-E2F2-42AE-B06D-8E8076D60EB0}" destId="{4740F967-3B1D-46FB-9B18-E8E3153C1A14}" srcOrd="0" destOrd="0" parTransId="{7C8EDE44-1EEF-418B-9656-868E7A90434D}" sibTransId="{C11313F6-F929-4C6C-A4F6-AFCF0C17CF6F}"/>
    <dgm:cxn modelId="{4EC10471-2059-4B20-B596-387C97A2244B}" type="presOf" srcId="{4740F967-3B1D-46FB-9B18-E8E3153C1A14}" destId="{7B2C8C93-2765-40E4-82B0-7F766D1295CD}" srcOrd="0" destOrd="0" presId="urn:microsoft.com/office/officeart/2005/8/layout/chevron1"/>
    <dgm:cxn modelId="{602984ED-092C-4C67-B02A-4D3EBF7B59C4}" type="presOf" srcId="{B86474F0-E2F2-42AE-B06D-8E8076D60EB0}" destId="{22DC526D-8299-4351-B7C3-1664627F8DE1}" srcOrd="0" destOrd="0" presId="urn:microsoft.com/office/officeart/2005/8/layout/chevron1"/>
    <dgm:cxn modelId="{F7B56FF3-EA7F-4139-8DB6-4D615E59790C}" type="presParOf" srcId="{22DC526D-8299-4351-B7C3-1664627F8DE1}" destId="{7B2C8C93-2765-40E4-82B0-7F766D1295CD}" srcOrd="0" destOrd="0" presId="urn:microsoft.com/office/officeart/2005/8/layout/chevron1"/>
    <dgm:cxn modelId="{EBCBC7C8-583C-41DD-A70A-5D478F91363B}" type="presParOf" srcId="{22DC526D-8299-4351-B7C3-1664627F8DE1}" destId="{7EDE5F31-BE2C-448A-B882-1313E93C46B7}" srcOrd="1" destOrd="0" presId="urn:microsoft.com/office/officeart/2005/8/layout/chevron1"/>
    <dgm:cxn modelId="{DE95F374-F9DD-488C-8B16-B2A88761C1F3}" type="presParOf" srcId="{22DC526D-8299-4351-B7C3-1664627F8DE1}" destId="{0B2CEED4-3EC5-4164-81CB-783C2E29E4E7}" srcOrd="2" destOrd="0" presId="urn:microsoft.com/office/officeart/2005/8/layout/chevron1"/>
    <dgm:cxn modelId="{6D251239-AF0A-4C4F-B9E0-F1BDF0C336F2}" type="presParOf" srcId="{22DC526D-8299-4351-B7C3-1664627F8DE1}" destId="{D1CF1A1D-7634-44D8-838A-F4FF32733E7C}" srcOrd="3" destOrd="0" presId="urn:microsoft.com/office/officeart/2005/8/layout/chevron1"/>
    <dgm:cxn modelId="{90772E58-50B2-4BF0-80D0-3BFC418376E8}" type="presParOf" srcId="{22DC526D-8299-4351-B7C3-1664627F8DE1}" destId="{9EFD664C-C381-4242-BE71-12410E0C538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C604EF-5D64-4EE9-A80A-EA5F384702ED}" type="doc">
      <dgm:prSet loTypeId="urn:microsoft.com/office/officeart/2005/8/layout/process1" loCatId="process" qsTypeId="urn:microsoft.com/office/officeart/2005/8/quickstyle/simple1" qsCatId="simple" csTypeId="urn:microsoft.com/office/officeart/2005/8/colors/accent0_3" csCatId="mainScheme" phldr="1"/>
      <dgm:spPr/>
    </dgm:pt>
    <dgm:pt modelId="{E8E426F2-778C-4FD6-AEC5-529B62511DFC}">
      <dgm:prSet phldrT="[文本]"/>
      <dgm:spPr/>
      <dgm:t>
        <a:bodyPr/>
        <a:lstStyle/>
        <a:p>
          <a:r>
            <a:rPr lang="zh-CN" altLang="en-US" b="0" i="0" dirty="0">
              <a:effectLst/>
              <a:latin typeface="-apple-system"/>
            </a:rPr>
            <a:t>思维链必须在模型规模足够大时才能涌现。</a:t>
          </a:r>
          <a:endParaRPr lang="zh-CN" altLang="en-US" dirty="0"/>
        </a:p>
      </dgm:t>
    </dgm:pt>
    <dgm:pt modelId="{55835144-787C-4EA7-9EBC-9B0072152571}" type="parTrans" cxnId="{7AC36FF9-8F7E-4FBC-9A41-2FEDA0942304}">
      <dgm:prSet/>
      <dgm:spPr/>
      <dgm:t>
        <a:bodyPr/>
        <a:lstStyle/>
        <a:p>
          <a:endParaRPr lang="zh-CN" altLang="en-US"/>
        </a:p>
      </dgm:t>
    </dgm:pt>
    <dgm:pt modelId="{A0371FBE-7E84-4435-ADE2-1F6FB8E71F74}" type="sibTrans" cxnId="{7AC36FF9-8F7E-4FBC-9A41-2FEDA0942304}">
      <dgm:prSet/>
      <dgm:spPr/>
      <dgm:t>
        <a:bodyPr/>
        <a:lstStyle/>
        <a:p>
          <a:endParaRPr lang="zh-CN" altLang="en-US"/>
        </a:p>
      </dgm:t>
    </dgm:pt>
    <dgm:pt modelId="{CFDFE01B-0D7D-4462-A552-BFEEF4EE0A23}">
      <dgm:prSet phldrT="[文本]"/>
      <dgm:spPr/>
      <dgm:t>
        <a:bodyPr/>
        <a:lstStyle/>
        <a:p>
          <a:r>
            <a:rPr lang="zh-CN" altLang="en-US" b="0" i="0">
              <a:effectLst/>
              <a:latin typeface="-apple-system"/>
            </a:rPr>
            <a:t>能落地到产业的模型，规模必然不会太大，思维链拆解了更多的步骤、用到更多的计算资源，相当于更加耗费脑力，很多研究机构和企业是负担不起 </a:t>
          </a:r>
          <a:r>
            <a:rPr lang="en-US" altLang="zh-CN" b="0" i="0">
              <a:effectLst/>
              <a:latin typeface="-apple-system"/>
            </a:rPr>
            <a:t>175B </a:t>
          </a:r>
          <a:r>
            <a:rPr lang="zh-CN" altLang="en-US" b="0" i="0">
              <a:effectLst/>
              <a:latin typeface="-apple-system"/>
            </a:rPr>
            <a:t>参数以上的大模型。</a:t>
          </a:r>
          <a:endParaRPr lang="zh-CN" altLang="en-US" dirty="0"/>
        </a:p>
      </dgm:t>
    </dgm:pt>
    <dgm:pt modelId="{AE460804-AC16-497B-BC4E-AE3847A4A5A2}" type="parTrans" cxnId="{F4BDF5C3-85B0-468E-AC42-1854833BEA38}">
      <dgm:prSet/>
      <dgm:spPr/>
      <dgm:t>
        <a:bodyPr/>
        <a:lstStyle/>
        <a:p>
          <a:endParaRPr lang="zh-CN" altLang="en-US"/>
        </a:p>
      </dgm:t>
    </dgm:pt>
    <dgm:pt modelId="{E59D9EB1-9B5C-49B9-A2FD-160BE26E7A7B}" type="sibTrans" cxnId="{F4BDF5C3-85B0-468E-AC42-1854833BEA38}">
      <dgm:prSet/>
      <dgm:spPr/>
      <dgm:t>
        <a:bodyPr/>
        <a:lstStyle/>
        <a:p>
          <a:endParaRPr lang="zh-CN" altLang="en-US"/>
        </a:p>
      </dgm:t>
    </dgm:pt>
    <dgm:pt modelId="{42494421-ADEE-4A64-B5DE-9B2625767B6C}" type="pres">
      <dgm:prSet presAssocID="{2BC604EF-5D64-4EE9-A80A-EA5F384702ED}" presName="Name0" presStyleCnt="0">
        <dgm:presLayoutVars>
          <dgm:dir/>
          <dgm:resizeHandles val="exact"/>
        </dgm:presLayoutVars>
      </dgm:prSet>
      <dgm:spPr/>
    </dgm:pt>
    <dgm:pt modelId="{CA0808F6-82C0-44AF-8CB3-DF48FF57621D}" type="pres">
      <dgm:prSet presAssocID="{E8E426F2-778C-4FD6-AEC5-529B62511DFC}" presName="node" presStyleLbl="node1" presStyleIdx="0" presStyleCnt="2" custScaleX="78206" custScaleY="37476">
        <dgm:presLayoutVars>
          <dgm:bulletEnabled val="1"/>
        </dgm:presLayoutVars>
      </dgm:prSet>
      <dgm:spPr/>
    </dgm:pt>
    <dgm:pt modelId="{F8EE81DB-E6B2-4A26-99D2-E3127419A09E}" type="pres">
      <dgm:prSet presAssocID="{A0371FBE-7E84-4435-ADE2-1F6FB8E71F74}" presName="sibTrans" presStyleLbl="sibTrans2D1" presStyleIdx="0" presStyleCnt="1" custScaleX="164255" custScaleY="24245"/>
      <dgm:spPr/>
    </dgm:pt>
    <dgm:pt modelId="{9964BA3B-CDC8-43A5-BD9C-50DCFC617AB5}" type="pres">
      <dgm:prSet presAssocID="{A0371FBE-7E84-4435-ADE2-1F6FB8E71F74}" presName="connectorText" presStyleLbl="sibTrans2D1" presStyleIdx="0" presStyleCnt="1"/>
      <dgm:spPr/>
    </dgm:pt>
    <dgm:pt modelId="{CBB78316-6A63-42D3-9B5A-F7A13AAE2402}" type="pres">
      <dgm:prSet presAssocID="{CFDFE01B-0D7D-4462-A552-BFEEF4EE0A23}" presName="node" presStyleLbl="node1" presStyleIdx="1" presStyleCnt="2" custScaleX="112839" custScaleY="37868">
        <dgm:presLayoutVars>
          <dgm:bulletEnabled val="1"/>
        </dgm:presLayoutVars>
      </dgm:prSet>
      <dgm:spPr/>
    </dgm:pt>
  </dgm:ptLst>
  <dgm:cxnLst>
    <dgm:cxn modelId="{CF3E0B04-49E3-4249-8311-C8FE6E47C01F}" type="presOf" srcId="{2BC604EF-5D64-4EE9-A80A-EA5F384702ED}" destId="{42494421-ADEE-4A64-B5DE-9B2625767B6C}" srcOrd="0" destOrd="0" presId="urn:microsoft.com/office/officeart/2005/8/layout/process1"/>
    <dgm:cxn modelId="{90DA5A5E-A503-4EFD-B415-5048696C7B33}" type="presOf" srcId="{A0371FBE-7E84-4435-ADE2-1F6FB8E71F74}" destId="{9964BA3B-CDC8-43A5-BD9C-50DCFC617AB5}" srcOrd="1" destOrd="0" presId="urn:microsoft.com/office/officeart/2005/8/layout/process1"/>
    <dgm:cxn modelId="{CFE7B27E-4B12-431B-A953-76D34085F3C4}" type="presOf" srcId="{CFDFE01B-0D7D-4462-A552-BFEEF4EE0A23}" destId="{CBB78316-6A63-42D3-9B5A-F7A13AAE2402}" srcOrd="0" destOrd="0" presId="urn:microsoft.com/office/officeart/2005/8/layout/process1"/>
    <dgm:cxn modelId="{62333789-C7AD-43F2-BD53-E10E92D068B3}" type="presOf" srcId="{A0371FBE-7E84-4435-ADE2-1F6FB8E71F74}" destId="{F8EE81DB-E6B2-4A26-99D2-E3127419A09E}" srcOrd="0" destOrd="0" presId="urn:microsoft.com/office/officeart/2005/8/layout/process1"/>
    <dgm:cxn modelId="{F4BDF5C3-85B0-468E-AC42-1854833BEA38}" srcId="{2BC604EF-5D64-4EE9-A80A-EA5F384702ED}" destId="{CFDFE01B-0D7D-4462-A552-BFEEF4EE0A23}" srcOrd="1" destOrd="0" parTransId="{AE460804-AC16-497B-BC4E-AE3847A4A5A2}" sibTransId="{E59D9EB1-9B5C-49B9-A2FD-160BE26E7A7B}"/>
    <dgm:cxn modelId="{FEB8F1ED-7D7F-4FFC-9E4B-0D4BEBF322BF}" type="presOf" srcId="{E8E426F2-778C-4FD6-AEC5-529B62511DFC}" destId="{CA0808F6-82C0-44AF-8CB3-DF48FF57621D}" srcOrd="0" destOrd="0" presId="urn:microsoft.com/office/officeart/2005/8/layout/process1"/>
    <dgm:cxn modelId="{7AC36FF9-8F7E-4FBC-9A41-2FEDA0942304}" srcId="{2BC604EF-5D64-4EE9-A80A-EA5F384702ED}" destId="{E8E426F2-778C-4FD6-AEC5-529B62511DFC}" srcOrd="0" destOrd="0" parTransId="{55835144-787C-4EA7-9EBC-9B0072152571}" sibTransId="{A0371FBE-7E84-4435-ADE2-1F6FB8E71F74}"/>
    <dgm:cxn modelId="{260EC4D4-9FDB-4FB1-B664-6F35668C191B}" type="presParOf" srcId="{42494421-ADEE-4A64-B5DE-9B2625767B6C}" destId="{CA0808F6-82C0-44AF-8CB3-DF48FF57621D}" srcOrd="0" destOrd="0" presId="urn:microsoft.com/office/officeart/2005/8/layout/process1"/>
    <dgm:cxn modelId="{5944CC4D-304E-4341-B043-187E0AFEF214}" type="presParOf" srcId="{42494421-ADEE-4A64-B5DE-9B2625767B6C}" destId="{F8EE81DB-E6B2-4A26-99D2-E3127419A09E}" srcOrd="1" destOrd="0" presId="urn:microsoft.com/office/officeart/2005/8/layout/process1"/>
    <dgm:cxn modelId="{96E6854F-B0CD-491B-9C56-AFFDA8F37A67}" type="presParOf" srcId="{F8EE81DB-E6B2-4A26-99D2-E3127419A09E}" destId="{9964BA3B-CDC8-43A5-BD9C-50DCFC617AB5}" srcOrd="0" destOrd="0" presId="urn:microsoft.com/office/officeart/2005/8/layout/process1"/>
    <dgm:cxn modelId="{3897F581-3DD1-4F5B-B318-ADC9A83D371E}" type="presParOf" srcId="{42494421-ADEE-4A64-B5DE-9B2625767B6C}" destId="{CBB78316-6A63-42D3-9B5A-F7A13AAE2402}"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C604EF-5D64-4EE9-A80A-EA5F384702ED}" type="doc">
      <dgm:prSet loTypeId="urn:microsoft.com/office/officeart/2005/8/layout/process1" loCatId="process" qsTypeId="urn:microsoft.com/office/officeart/2005/8/quickstyle/simple1" qsCatId="simple" csTypeId="urn:microsoft.com/office/officeart/2005/8/colors/accent0_3" csCatId="mainScheme" phldr="1"/>
      <dgm:spPr/>
    </dgm:pt>
    <dgm:pt modelId="{E8E426F2-778C-4FD6-AEC5-529B62511DFC}">
      <dgm:prSet phldrT="[文本]" custT="1"/>
      <dgm:spPr/>
      <dgm:t>
        <a:bodyPr/>
        <a:lstStyle/>
        <a:p>
          <a:r>
            <a:rPr lang="zh-CN" altLang="en-US" sz="1400" b="0" i="0">
              <a:effectLst/>
              <a:latin typeface="-apple-system"/>
            </a:rPr>
            <a:t>思维链的应用领域是有限的</a:t>
          </a:r>
          <a:endParaRPr lang="zh-CN" altLang="en-US" sz="1400" dirty="0"/>
        </a:p>
      </dgm:t>
    </dgm:pt>
    <dgm:pt modelId="{55835144-787C-4EA7-9EBC-9B0072152571}" type="parTrans" cxnId="{7AC36FF9-8F7E-4FBC-9A41-2FEDA0942304}">
      <dgm:prSet/>
      <dgm:spPr/>
      <dgm:t>
        <a:bodyPr/>
        <a:lstStyle/>
        <a:p>
          <a:endParaRPr lang="zh-CN" altLang="en-US"/>
        </a:p>
      </dgm:t>
    </dgm:pt>
    <dgm:pt modelId="{A0371FBE-7E84-4435-ADE2-1F6FB8E71F74}" type="sibTrans" cxnId="{7AC36FF9-8F7E-4FBC-9A41-2FEDA0942304}">
      <dgm:prSet/>
      <dgm:spPr/>
      <dgm:t>
        <a:bodyPr/>
        <a:lstStyle/>
        <a:p>
          <a:endParaRPr lang="zh-CN" altLang="en-US"/>
        </a:p>
      </dgm:t>
    </dgm:pt>
    <dgm:pt modelId="{CFDFE01B-0D7D-4462-A552-BFEEF4EE0A23}">
      <dgm:prSet phldrT="[文本]" custT="1"/>
      <dgm:spPr/>
      <dgm:t>
        <a:bodyPr/>
        <a:lstStyle/>
        <a:p>
          <a:r>
            <a:rPr lang="zh-CN" altLang="en-US" sz="1000" dirty="0"/>
            <a:t>思维链只是在一些有限的领域，比如数学问题，五个常识推理基准（CommonsenseQA，StrategyQA，Date Understanding 和 Sports Understanding 以及 SayCan）上显现出作用，其他类型的任务，像是机器翻译，性能提升效果还有待评估。</a:t>
          </a:r>
        </a:p>
      </dgm:t>
    </dgm:pt>
    <dgm:pt modelId="{AE460804-AC16-497B-BC4E-AE3847A4A5A2}" type="parTrans" cxnId="{F4BDF5C3-85B0-468E-AC42-1854833BEA38}">
      <dgm:prSet/>
      <dgm:spPr/>
      <dgm:t>
        <a:bodyPr/>
        <a:lstStyle/>
        <a:p>
          <a:endParaRPr lang="zh-CN" altLang="en-US"/>
        </a:p>
      </dgm:t>
    </dgm:pt>
    <dgm:pt modelId="{E59D9EB1-9B5C-49B9-A2FD-160BE26E7A7B}" type="sibTrans" cxnId="{F4BDF5C3-85B0-468E-AC42-1854833BEA38}">
      <dgm:prSet/>
      <dgm:spPr/>
      <dgm:t>
        <a:bodyPr/>
        <a:lstStyle/>
        <a:p>
          <a:endParaRPr lang="zh-CN" altLang="en-US"/>
        </a:p>
      </dgm:t>
    </dgm:pt>
    <dgm:pt modelId="{42494421-ADEE-4A64-B5DE-9B2625767B6C}" type="pres">
      <dgm:prSet presAssocID="{2BC604EF-5D64-4EE9-A80A-EA5F384702ED}" presName="Name0" presStyleCnt="0">
        <dgm:presLayoutVars>
          <dgm:dir/>
          <dgm:resizeHandles val="exact"/>
        </dgm:presLayoutVars>
      </dgm:prSet>
      <dgm:spPr/>
    </dgm:pt>
    <dgm:pt modelId="{CA0808F6-82C0-44AF-8CB3-DF48FF57621D}" type="pres">
      <dgm:prSet presAssocID="{E8E426F2-778C-4FD6-AEC5-529B62511DFC}" presName="node" presStyleLbl="node1" presStyleIdx="0" presStyleCnt="2" custScaleX="39275" custScaleY="15450">
        <dgm:presLayoutVars>
          <dgm:bulletEnabled val="1"/>
        </dgm:presLayoutVars>
      </dgm:prSet>
      <dgm:spPr/>
    </dgm:pt>
    <dgm:pt modelId="{F8EE81DB-E6B2-4A26-99D2-E3127419A09E}" type="pres">
      <dgm:prSet presAssocID="{A0371FBE-7E84-4435-ADE2-1F6FB8E71F74}" presName="sibTrans" presStyleLbl="sibTrans2D1" presStyleIdx="0" presStyleCnt="1" custScaleX="98681" custScaleY="18505" custLinFactNeighborX="-990" custLinFactNeighborY="1154"/>
      <dgm:spPr/>
    </dgm:pt>
    <dgm:pt modelId="{9964BA3B-CDC8-43A5-BD9C-50DCFC617AB5}" type="pres">
      <dgm:prSet presAssocID="{A0371FBE-7E84-4435-ADE2-1F6FB8E71F74}" presName="connectorText" presStyleLbl="sibTrans2D1" presStyleIdx="0" presStyleCnt="1"/>
      <dgm:spPr/>
    </dgm:pt>
    <dgm:pt modelId="{CBB78316-6A63-42D3-9B5A-F7A13AAE2402}" type="pres">
      <dgm:prSet presAssocID="{CFDFE01B-0D7D-4462-A552-BFEEF4EE0A23}" presName="node" presStyleLbl="node1" presStyleIdx="1" presStyleCnt="2" custScaleX="64779" custScaleY="17400">
        <dgm:presLayoutVars>
          <dgm:bulletEnabled val="1"/>
        </dgm:presLayoutVars>
      </dgm:prSet>
      <dgm:spPr/>
    </dgm:pt>
  </dgm:ptLst>
  <dgm:cxnLst>
    <dgm:cxn modelId="{CF3E0B04-49E3-4249-8311-C8FE6E47C01F}" type="presOf" srcId="{2BC604EF-5D64-4EE9-A80A-EA5F384702ED}" destId="{42494421-ADEE-4A64-B5DE-9B2625767B6C}" srcOrd="0" destOrd="0" presId="urn:microsoft.com/office/officeart/2005/8/layout/process1"/>
    <dgm:cxn modelId="{90DA5A5E-A503-4EFD-B415-5048696C7B33}" type="presOf" srcId="{A0371FBE-7E84-4435-ADE2-1F6FB8E71F74}" destId="{9964BA3B-CDC8-43A5-BD9C-50DCFC617AB5}" srcOrd="1" destOrd="0" presId="urn:microsoft.com/office/officeart/2005/8/layout/process1"/>
    <dgm:cxn modelId="{CFE7B27E-4B12-431B-A953-76D34085F3C4}" type="presOf" srcId="{CFDFE01B-0D7D-4462-A552-BFEEF4EE0A23}" destId="{CBB78316-6A63-42D3-9B5A-F7A13AAE2402}" srcOrd="0" destOrd="0" presId="urn:microsoft.com/office/officeart/2005/8/layout/process1"/>
    <dgm:cxn modelId="{62333789-C7AD-43F2-BD53-E10E92D068B3}" type="presOf" srcId="{A0371FBE-7E84-4435-ADE2-1F6FB8E71F74}" destId="{F8EE81DB-E6B2-4A26-99D2-E3127419A09E}" srcOrd="0" destOrd="0" presId="urn:microsoft.com/office/officeart/2005/8/layout/process1"/>
    <dgm:cxn modelId="{F4BDF5C3-85B0-468E-AC42-1854833BEA38}" srcId="{2BC604EF-5D64-4EE9-A80A-EA5F384702ED}" destId="{CFDFE01B-0D7D-4462-A552-BFEEF4EE0A23}" srcOrd="1" destOrd="0" parTransId="{AE460804-AC16-497B-BC4E-AE3847A4A5A2}" sibTransId="{E59D9EB1-9B5C-49B9-A2FD-160BE26E7A7B}"/>
    <dgm:cxn modelId="{FEB8F1ED-7D7F-4FFC-9E4B-0D4BEBF322BF}" type="presOf" srcId="{E8E426F2-778C-4FD6-AEC5-529B62511DFC}" destId="{CA0808F6-82C0-44AF-8CB3-DF48FF57621D}" srcOrd="0" destOrd="0" presId="urn:microsoft.com/office/officeart/2005/8/layout/process1"/>
    <dgm:cxn modelId="{7AC36FF9-8F7E-4FBC-9A41-2FEDA0942304}" srcId="{2BC604EF-5D64-4EE9-A80A-EA5F384702ED}" destId="{E8E426F2-778C-4FD6-AEC5-529B62511DFC}" srcOrd="0" destOrd="0" parTransId="{55835144-787C-4EA7-9EBC-9B0072152571}" sibTransId="{A0371FBE-7E84-4435-ADE2-1F6FB8E71F74}"/>
    <dgm:cxn modelId="{260EC4D4-9FDB-4FB1-B664-6F35668C191B}" type="presParOf" srcId="{42494421-ADEE-4A64-B5DE-9B2625767B6C}" destId="{CA0808F6-82C0-44AF-8CB3-DF48FF57621D}" srcOrd="0" destOrd="0" presId="urn:microsoft.com/office/officeart/2005/8/layout/process1"/>
    <dgm:cxn modelId="{5944CC4D-304E-4341-B043-187E0AFEF214}" type="presParOf" srcId="{42494421-ADEE-4A64-B5DE-9B2625767B6C}" destId="{F8EE81DB-E6B2-4A26-99D2-E3127419A09E}" srcOrd="1" destOrd="0" presId="urn:microsoft.com/office/officeart/2005/8/layout/process1"/>
    <dgm:cxn modelId="{96E6854F-B0CD-491B-9C56-AFFDA8F37A67}" type="presParOf" srcId="{F8EE81DB-E6B2-4A26-99D2-E3127419A09E}" destId="{9964BA3B-CDC8-43A5-BD9C-50DCFC617AB5}" srcOrd="0" destOrd="0" presId="urn:microsoft.com/office/officeart/2005/8/layout/process1"/>
    <dgm:cxn modelId="{3897F581-3DD1-4F5B-B318-ADC9A83D371E}" type="presParOf" srcId="{42494421-ADEE-4A64-B5DE-9B2625767B6C}" destId="{CBB78316-6A63-42D3-9B5A-F7A13AAE2402}"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C604EF-5D64-4EE9-A80A-EA5F384702ED}" type="doc">
      <dgm:prSet loTypeId="urn:microsoft.com/office/officeart/2005/8/layout/process1" loCatId="process" qsTypeId="urn:microsoft.com/office/officeart/2005/8/quickstyle/simple1" qsCatId="simple" csTypeId="urn:microsoft.com/office/officeart/2005/8/colors/accent0_3" csCatId="mainScheme" phldr="1"/>
      <dgm:spPr/>
    </dgm:pt>
    <dgm:pt modelId="{E8E426F2-778C-4FD6-AEC5-529B62511DFC}">
      <dgm:prSet phldrT="[文本]" custT="1"/>
      <dgm:spPr/>
      <dgm:t>
        <a:bodyPr/>
        <a:lstStyle/>
        <a:p>
          <a:r>
            <a:rPr lang="zh-CN" altLang="en-US" sz="1000" b="0" i="0" dirty="0">
              <a:effectLst/>
              <a:latin typeface="-apple-system"/>
            </a:rPr>
            <a:t>即使有思维链提示，大语言模型依然不能解决小学水平的数学问题。</a:t>
          </a:r>
          <a:endParaRPr lang="zh-CN" altLang="en-US" sz="1000" dirty="0"/>
        </a:p>
      </dgm:t>
    </dgm:pt>
    <dgm:pt modelId="{55835144-787C-4EA7-9EBC-9B0072152571}" type="parTrans" cxnId="{7AC36FF9-8F7E-4FBC-9A41-2FEDA0942304}">
      <dgm:prSet/>
      <dgm:spPr/>
      <dgm:t>
        <a:bodyPr/>
        <a:lstStyle/>
        <a:p>
          <a:endParaRPr lang="zh-CN" altLang="en-US"/>
        </a:p>
      </dgm:t>
    </dgm:pt>
    <dgm:pt modelId="{A0371FBE-7E84-4435-ADE2-1F6FB8E71F74}" type="sibTrans" cxnId="{7AC36FF9-8F7E-4FBC-9A41-2FEDA0942304}">
      <dgm:prSet/>
      <dgm:spPr/>
      <dgm:t>
        <a:bodyPr/>
        <a:lstStyle/>
        <a:p>
          <a:endParaRPr lang="zh-CN" altLang="en-US"/>
        </a:p>
      </dgm:t>
    </dgm:pt>
    <dgm:pt modelId="{CFDFE01B-0D7D-4462-A552-BFEEF4EE0A23}">
      <dgm:prSet phldrT="[文本]" custT="1"/>
      <dgm:spPr/>
      <dgm:t>
        <a:bodyPr/>
        <a:lstStyle/>
        <a:p>
          <a:r>
            <a:rPr lang="zh-CN" altLang="en-US" sz="1000" b="0" i="0">
              <a:effectLst/>
              <a:latin typeface="-apple-system"/>
            </a:rPr>
            <a:t>没有思维链，数学推理是指定不行。但有了思维链，大语言模型也可能出现错误推理，尤其是非常简单的计算错误。</a:t>
          </a:r>
          <a:endParaRPr lang="zh-CN" altLang="en-US" sz="1000" dirty="0"/>
        </a:p>
      </dgm:t>
    </dgm:pt>
    <dgm:pt modelId="{AE460804-AC16-497B-BC4E-AE3847A4A5A2}" type="parTrans" cxnId="{F4BDF5C3-85B0-468E-AC42-1854833BEA38}">
      <dgm:prSet/>
      <dgm:spPr/>
      <dgm:t>
        <a:bodyPr/>
        <a:lstStyle/>
        <a:p>
          <a:endParaRPr lang="zh-CN" altLang="en-US"/>
        </a:p>
      </dgm:t>
    </dgm:pt>
    <dgm:pt modelId="{E59D9EB1-9B5C-49B9-A2FD-160BE26E7A7B}" type="sibTrans" cxnId="{F4BDF5C3-85B0-468E-AC42-1854833BEA38}">
      <dgm:prSet/>
      <dgm:spPr/>
      <dgm:t>
        <a:bodyPr/>
        <a:lstStyle/>
        <a:p>
          <a:endParaRPr lang="zh-CN" altLang="en-US"/>
        </a:p>
      </dgm:t>
    </dgm:pt>
    <dgm:pt modelId="{42494421-ADEE-4A64-B5DE-9B2625767B6C}" type="pres">
      <dgm:prSet presAssocID="{2BC604EF-5D64-4EE9-A80A-EA5F384702ED}" presName="Name0" presStyleCnt="0">
        <dgm:presLayoutVars>
          <dgm:dir/>
          <dgm:resizeHandles val="exact"/>
        </dgm:presLayoutVars>
      </dgm:prSet>
      <dgm:spPr/>
    </dgm:pt>
    <dgm:pt modelId="{CA0808F6-82C0-44AF-8CB3-DF48FF57621D}" type="pres">
      <dgm:prSet presAssocID="{E8E426F2-778C-4FD6-AEC5-529B62511DFC}" presName="node" presStyleLbl="node1" presStyleIdx="0" presStyleCnt="2" custScaleX="50629" custScaleY="19883">
        <dgm:presLayoutVars>
          <dgm:bulletEnabled val="1"/>
        </dgm:presLayoutVars>
      </dgm:prSet>
      <dgm:spPr/>
    </dgm:pt>
    <dgm:pt modelId="{F8EE81DB-E6B2-4A26-99D2-E3127419A09E}" type="pres">
      <dgm:prSet presAssocID="{A0371FBE-7E84-4435-ADE2-1F6FB8E71F74}" presName="sibTrans" presStyleLbl="sibTrans2D1" presStyleIdx="0" presStyleCnt="1" custScaleX="93928" custScaleY="14826"/>
      <dgm:spPr/>
    </dgm:pt>
    <dgm:pt modelId="{9964BA3B-CDC8-43A5-BD9C-50DCFC617AB5}" type="pres">
      <dgm:prSet presAssocID="{A0371FBE-7E84-4435-ADE2-1F6FB8E71F74}" presName="connectorText" presStyleLbl="sibTrans2D1" presStyleIdx="0" presStyleCnt="1"/>
      <dgm:spPr/>
    </dgm:pt>
    <dgm:pt modelId="{CBB78316-6A63-42D3-9B5A-F7A13AAE2402}" type="pres">
      <dgm:prSet presAssocID="{CFDFE01B-0D7D-4462-A552-BFEEF4EE0A23}" presName="node" presStyleLbl="node1" presStyleIdx="1" presStyleCnt="2" custScaleX="70090" custScaleY="22347">
        <dgm:presLayoutVars>
          <dgm:bulletEnabled val="1"/>
        </dgm:presLayoutVars>
      </dgm:prSet>
      <dgm:spPr/>
    </dgm:pt>
  </dgm:ptLst>
  <dgm:cxnLst>
    <dgm:cxn modelId="{CF3E0B04-49E3-4249-8311-C8FE6E47C01F}" type="presOf" srcId="{2BC604EF-5D64-4EE9-A80A-EA5F384702ED}" destId="{42494421-ADEE-4A64-B5DE-9B2625767B6C}" srcOrd="0" destOrd="0" presId="urn:microsoft.com/office/officeart/2005/8/layout/process1"/>
    <dgm:cxn modelId="{90DA5A5E-A503-4EFD-B415-5048696C7B33}" type="presOf" srcId="{A0371FBE-7E84-4435-ADE2-1F6FB8E71F74}" destId="{9964BA3B-CDC8-43A5-BD9C-50DCFC617AB5}" srcOrd="1" destOrd="0" presId="urn:microsoft.com/office/officeart/2005/8/layout/process1"/>
    <dgm:cxn modelId="{CFE7B27E-4B12-431B-A953-76D34085F3C4}" type="presOf" srcId="{CFDFE01B-0D7D-4462-A552-BFEEF4EE0A23}" destId="{CBB78316-6A63-42D3-9B5A-F7A13AAE2402}" srcOrd="0" destOrd="0" presId="urn:microsoft.com/office/officeart/2005/8/layout/process1"/>
    <dgm:cxn modelId="{62333789-C7AD-43F2-BD53-E10E92D068B3}" type="presOf" srcId="{A0371FBE-7E84-4435-ADE2-1F6FB8E71F74}" destId="{F8EE81DB-E6B2-4A26-99D2-E3127419A09E}" srcOrd="0" destOrd="0" presId="urn:microsoft.com/office/officeart/2005/8/layout/process1"/>
    <dgm:cxn modelId="{F4BDF5C3-85B0-468E-AC42-1854833BEA38}" srcId="{2BC604EF-5D64-4EE9-A80A-EA5F384702ED}" destId="{CFDFE01B-0D7D-4462-A552-BFEEF4EE0A23}" srcOrd="1" destOrd="0" parTransId="{AE460804-AC16-497B-BC4E-AE3847A4A5A2}" sibTransId="{E59D9EB1-9B5C-49B9-A2FD-160BE26E7A7B}"/>
    <dgm:cxn modelId="{FEB8F1ED-7D7F-4FFC-9E4B-0D4BEBF322BF}" type="presOf" srcId="{E8E426F2-778C-4FD6-AEC5-529B62511DFC}" destId="{CA0808F6-82C0-44AF-8CB3-DF48FF57621D}" srcOrd="0" destOrd="0" presId="urn:microsoft.com/office/officeart/2005/8/layout/process1"/>
    <dgm:cxn modelId="{7AC36FF9-8F7E-4FBC-9A41-2FEDA0942304}" srcId="{2BC604EF-5D64-4EE9-A80A-EA5F384702ED}" destId="{E8E426F2-778C-4FD6-AEC5-529B62511DFC}" srcOrd="0" destOrd="0" parTransId="{55835144-787C-4EA7-9EBC-9B0072152571}" sibTransId="{A0371FBE-7E84-4435-ADE2-1F6FB8E71F74}"/>
    <dgm:cxn modelId="{260EC4D4-9FDB-4FB1-B664-6F35668C191B}" type="presParOf" srcId="{42494421-ADEE-4A64-B5DE-9B2625767B6C}" destId="{CA0808F6-82C0-44AF-8CB3-DF48FF57621D}" srcOrd="0" destOrd="0" presId="urn:microsoft.com/office/officeart/2005/8/layout/process1"/>
    <dgm:cxn modelId="{5944CC4D-304E-4341-B043-187E0AFEF214}" type="presParOf" srcId="{42494421-ADEE-4A64-B5DE-9B2625767B6C}" destId="{F8EE81DB-E6B2-4A26-99D2-E3127419A09E}" srcOrd="1" destOrd="0" presId="urn:microsoft.com/office/officeart/2005/8/layout/process1"/>
    <dgm:cxn modelId="{96E6854F-B0CD-491B-9C56-AFFDA8F37A67}" type="presParOf" srcId="{F8EE81DB-E6B2-4A26-99D2-E3127419A09E}" destId="{9964BA3B-CDC8-43A5-BD9C-50DCFC617AB5}" srcOrd="0" destOrd="0" presId="urn:microsoft.com/office/officeart/2005/8/layout/process1"/>
    <dgm:cxn modelId="{3897F581-3DD1-4F5B-B318-ADC9A83D371E}" type="presParOf" srcId="{42494421-ADEE-4A64-B5DE-9B2625767B6C}" destId="{CBB78316-6A63-42D3-9B5A-F7A13AAE2402}" srcOrd="2"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9705EF2-8B4A-4137-8004-2137D2A2B926}" type="doc">
      <dgm:prSet loTypeId="urn:microsoft.com/office/officeart/2005/8/layout/process2" loCatId="process" qsTypeId="urn:microsoft.com/office/officeart/2005/8/quickstyle/simple2" qsCatId="simple" csTypeId="urn:microsoft.com/office/officeart/2005/8/colors/accent0_3" csCatId="mainScheme" phldr="1"/>
      <dgm:spPr/>
    </dgm:pt>
    <dgm:pt modelId="{49846825-E91F-4904-8075-5550461D6B66}">
      <dgm:prSet phldrT="[文本]"/>
      <dgm:spPr/>
      <dgm:t>
        <a:bodyPr/>
        <a:lstStyle/>
        <a:p>
          <a:r>
            <a:rPr lang="en-US" b="1" i="0" dirty="0"/>
            <a:t>Naive RAG</a:t>
          </a:r>
          <a:endParaRPr lang="zh-CN" altLang="en-US" dirty="0"/>
        </a:p>
      </dgm:t>
    </dgm:pt>
    <dgm:pt modelId="{69AC67A9-FCC3-4A97-83B6-A4B69EF7B0DE}" type="parTrans" cxnId="{8C6F825F-F26F-4E3B-8BCD-746A7D0AAC6C}">
      <dgm:prSet/>
      <dgm:spPr/>
      <dgm:t>
        <a:bodyPr/>
        <a:lstStyle/>
        <a:p>
          <a:endParaRPr lang="zh-CN" altLang="en-US"/>
        </a:p>
      </dgm:t>
    </dgm:pt>
    <dgm:pt modelId="{53242975-A9C7-466E-B995-3C4A5B1562FB}" type="sibTrans" cxnId="{8C6F825F-F26F-4E3B-8BCD-746A7D0AAC6C}">
      <dgm:prSet/>
      <dgm:spPr/>
      <dgm:t>
        <a:bodyPr/>
        <a:lstStyle/>
        <a:p>
          <a:endParaRPr lang="zh-CN" altLang="en-US"/>
        </a:p>
      </dgm:t>
    </dgm:pt>
    <dgm:pt modelId="{58785E5F-E72F-4734-8629-7DB169BBB28E}">
      <dgm:prSet phldrT="[文本]"/>
      <dgm:spPr/>
      <dgm:t>
        <a:bodyPr/>
        <a:lstStyle/>
        <a:p>
          <a:r>
            <a:rPr lang="en-US" b="1" i="0" dirty="0"/>
            <a:t>Advanced RAG</a:t>
          </a:r>
          <a:endParaRPr lang="zh-CN" altLang="en-US" dirty="0"/>
        </a:p>
      </dgm:t>
    </dgm:pt>
    <dgm:pt modelId="{AB9FE454-0481-46A3-A1C9-2E3EBA5C0FFD}" type="parTrans" cxnId="{079FFC5E-BAFF-43CD-A852-7339D578DCFA}">
      <dgm:prSet/>
      <dgm:spPr/>
      <dgm:t>
        <a:bodyPr/>
        <a:lstStyle/>
        <a:p>
          <a:endParaRPr lang="zh-CN" altLang="en-US"/>
        </a:p>
      </dgm:t>
    </dgm:pt>
    <dgm:pt modelId="{F3A64142-7330-496E-97AD-9606959ED9D0}" type="sibTrans" cxnId="{079FFC5E-BAFF-43CD-A852-7339D578DCFA}">
      <dgm:prSet/>
      <dgm:spPr/>
      <dgm:t>
        <a:bodyPr/>
        <a:lstStyle/>
        <a:p>
          <a:endParaRPr lang="zh-CN" altLang="en-US"/>
        </a:p>
      </dgm:t>
    </dgm:pt>
    <dgm:pt modelId="{C47D2FB2-B673-44BD-AF0D-AE35D2B14BB7}">
      <dgm:prSet phldrT="[文本]"/>
      <dgm:spPr/>
      <dgm:t>
        <a:bodyPr/>
        <a:lstStyle/>
        <a:p>
          <a:r>
            <a:rPr lang="en-US" b="1" i="0" dirty="0"/>
            <a:t>Modular RAG</a:t>
          </a:r>
          <a:endParaRPr lang="zh-CN" altLang="en-US" dirty="0"/>
        </a:p>
      </dgm:t>
    </dgm:pt>
    <dgm:pt modelId="{218D97C7-261E-4EAE-8D90-A76625C96A21}" type="parTrans" cxnId="{D4DA43D7-2256-4172-B953-65A882231EBF}">
      <dgm:prSet/>
      <dgm:spPr/>
      <dgm:t>
        <a:bodyPr/>
        <a:lstStyle/>
        <a:p>
          <a:endParaRPr lang="zh-CN" altLang="en-US"/>
        </a:p>
      </dgm:t>
    </dgm:pt>
    <dgm:pt modelId="{33767702-22B9-41B1-A399-D0B969B75801}" type="sibTrans" cxnId="{D4DA43D7-2256-4172-B953-65A882231EBF}">
      <dgm:prSet/>
      <dgm:spPr/>
      <dgm:t>
        <a:bodyPr/>
        <a:lstStyle/>
        <a:p>
          <a:endParaRPr lang="zh-CN" altLang="en-US"/>
        </a:p>
      </dgm:t>
    </dgm:pt>
    <dgm:pt modelId="{B1BA3DC9-A06F-4E31-ADC5-1F06048AE5ED}" type="pres">
      <dgm:prSet presAssocID="{29705EF2-8B4A-4137-8004-2137D2A2B926}" presName="linearFlow" presStyleCnt="0">
        <dgm:presLayoutVars>
          <dgm:resizeHandles val="exact"/>
        </dgm:presLayoutVars>
      </dgm:prSet>
      <dgm:spPr/>
    </dgm:pt>
    <dgm:pt modelId="{90913FA4-35F3-4F4A-97B6-79854217A461}" type="pres">
      <dgm:prSet presAssocID="{49846825-E91F-4904-8075-5550461D6B66}" presName="node" presStyleLbl="node1" presStyleIdx="0" presStyleCnt="3">
        <dgm:presLayoutVars>
          <dgm:bulletEnabled val="1"/>
        </dgm:presLayoutVars>
      </dgm:prSet>
      <dgm:spPr/>
    </dgm:pt>
    <dgm:pt modelId="{AFDA1393-706D-4A89-82AB-F68A2130CE8F}" type="pres">
      <dgm:prSet presAssocID="{53242975-A9C7-466E-B995-3C4A5B1562FB}" presName="sibTrans" presStyleLbl="sibTrans2D1" presStyleIdx="0" presStyleCnt="2"/>
      <dgm:spPr/>
    </dgm:pt>
    <dgm:pt modelId="{E082E25D-D787-4A45-B1A7-D64D99DDDC5D}" type="pres">
      <dgm:prSet presAssocID="{53242975-A9C7-466E-B995-3C4A5B1562FB}" presName="connectorText" presStyleLbl="sibTrans2D1" presStyleIdx="0" presStyleCnt="2"/>
      <dgm:spPr/>
    </dgm:pt>
    <dgm:pt modelId="{FAA8CA2A-02D6-4907-AB9A-E9F392D3EF86}" type="pres">
      <dgm:prSet presAssocID="{58785E5F-E72F-4734-8629-7DB169BBB28E}" presName="node" presStyleLbl="node1" presStyleIdx="1" presStyleCnt="3">
        <dgm:presLayoutVars>
          <dgm:bulletEnabled val="1"/>
        </dgm:presLayoutVars>
      </dgm:prSet>
      <dgm:spPr/>
    </dgm:pt>
    <dgm:pt modelId="{E67495F0-44E4-4057-A557-789A93E68272}" type="pres">
      <dgm:prSet presAssocID="{F3A64142-7330-496E-97AD-9606959ED9D0}" presName="sibTrans" presStyleLbl="sibTrans2D1" presStyleIdx="1" presStyleCnt="2"/>
      <dgm:spPr/>
    </dgm:pt>
    <dgm:pt modelId="{EDD77808-D9AF-49BF-8B4F-8698552C4804}" type="pres">
      <dgm:prSet presAssocID="{F3A64142-7330-496E-97AD-9606959ED9D0}" presName="connectorText" presStyleLbl="sibTrans2D1" presStyleIdx="1" presStyleCnt="2"/>
      <dgm:spPr/>
    </dgm:pt>
    <dgm:pt modelId="{9D55827C-345C-4524-90FF-39C073B6B563}" type="pres">
      <dgm:prSet presAssocID="{C47D2FB2-B673-44BD-AF0D-AE35D2B14BB7}" presName="node" presStyleLbl="node1" presStyleIdx="2" presStyleCnt="3">
        <dgm:presLayoutVars>
          <dgm:bulletEnabled val="1"/>
        </dgm:presLayoutVars>
      </dgm:prSet>
      <dgm:spPr/>
    </dgm:pt>
  </dgm:ptLst>
  <dgm:cxnLst>
    <dgm:cxn modelId="{013EDC01-DAF7-4019-B484-24556C21A558}" type="presOf" srcId="{53242975-A9C7-466E-B995-3C4A5B1562FB}" destId="{AFDA1393-706D-4A89-82AB-F68A2130CE8F}" srcOrd="0" destOrd="0" presId="urn:microsoft.com/office/officeart/2005/8/layout/process2"/>
    <dgm:cxn modelId="{E352F816-7411-4772-9964-EB8DF58EFBBF}" type="presOf" srcId="{F3A64142-7330-496E-97AD-9606959ED9D0}" destId="{E67495F0-44E4-4057-A557-789A93E68272}" srcOrd="0" destOrd="0" presId="urn:microsoft.com/office/officeart/2005/8/layout/process2"/>
    <dgm:cxn modelId="{FC94A420-C810-49B1-AAC3-0FC8380FDD83}" type="presOf" srcId="{58785E5F-E72F-4734-8629-7DB169BBB28E}" destId="{FAA8CA2A-02D6-4907-AB9A-E9F392D3EF86}" srcOrd="0" destOrd="0" presId="urn:microsoft.com/office/officeart/2005/8/layout/process2"/>
    <dgm:cxn modelId="{F58A8D2E-8A4A-45F2-A0A4-7731DAE0204F}" type="presOf" srcId="{29705EF2-8B4A-4137-8004-2137D2A2B926}" destId="{B1BA3DC9-A06F-4E31-ADC5-1F06048AE5ED}" srcOrd="0" destOrd="0" presId="urn:microsoft.com/office/officeart/2005/8/layout/process2"/>
    <dgm:cxn modelId="{079FFC5E-BAFF-43CD-A852-7339D578DCFA}" srcId="{29705EF2-8B4A-4137-8004-2137D2A2B926}" destId="{58785E5F-E72F-4734-8629-7DB169BBB28E}" srcOrd="1" destOrd="0" parTransId="{AB9FE454-0481-46A3-A1C9-2E3EBA5C0FFD}" sibTransId="{F3A64142-7330-496E-97AD-9606959ED9D0}"/>
    <dgm:cxn modelId="{8C6F825F-F26F-4E3B-8BCD-746A7D0AAC6C}" srcId="{29705EF2-8B4A-4137-8004-2137D2A2B926}" destId="{49846825-E91F-4904-8075-5550461D6B66}" srcOrd="0" destOrd="0" parTransId="{69AC67A9-FCC3-4A97-83B6-A4B69EF7B0DE}" sibTransId="{53242975-A9C7-466E-B995-3C4A5B1562FB}"/>
    <dgm:cxn modelId="{24A73B6C-C53C-4AFD-B744-C55849D79E9D}" type="presOf" srcId="{49846825-E91F-4904-8075-5550461D6B66}" destId="{90913FA4-35F3-4F4A-97B6-79854217A461}" srcOrd="0" destOrd="0" presId="urn:microsoft.com/office/officeart/2005/8/layout/process2"/>
    <dgm:cxn modelId="{FF90A8AB-9F87-42EF-AE2C-4CDFE7D9DBE8}" type="presOf" srcId="{53242975-A9C7-466E-B995-3C4A5B1562FB}" destId="{E082E25D-D787-4A45-B1A7-D64D99DDDC5D}" srcOrd="1" destOrd="0" presId="urn:microsoft.com/office/officeart/2005/8/layout/process2"/>
    <dgm:cxn modelId="{2F5F0BD6-F186-40BA-920C-B1934946F965}" type="presOf" srcId="{C47D2FB2-B673-44BD-AF0D-AE35D2B14BB7}" destId="{9D55827C-345C-4524-90FF-39C073B6B563}" srcOrd="0" destOrd="0" presId="urn:microsoft.com/office/officeart/2005/8/layout/process2"/>
    <dgm:cxn modelId="{D4DA43D7-2256-4172-B953-65A882231EBF}" srcId="{29705EF2-8B4A-4137-8004-2137D2A2B926}" destId="{C47D2FB2-B673-44BD-AF0D-AE35D2B14BB7}" srcOrd="2" destOrd="0" parTransId="{218D97C7-261E-4EAE-8D90-A76625C96A21}" sibTransId="{33767702-22B9-41B1-A399-D0B969B75801}"/>
    <dgm:cxn modelId="{055C6AE7-6ADD-4B42-B663-0C6E49EAAD0F}" type="presOf" srcId="{F3A64142-7330-496E-97AD-9606959ED9D0}" destId="{EDD77808-D9AF-49BF-8B4F-8698552C4804}" srcOrd="1" destOrd="0" presId="urn:microsoft.com/office/officeart/2005/8/layout/process2"/>
    <dgm:cxn modelId="{A9E14695-398D-4B3D-9560-3A8E93E7EE58}" type="presParOf" srcId="{B1BA3DC9-A06F-4E31-ADC5-1F06048AE5ED}" destId="{90913FA4-35F3-4F4A-97B6-79854217A461}" srcOrd="0" destOrd="0" presId="urn:microsoft.com/office/officeart/2005/8/layout/process2"/>
    <dgm:cxn modelId="{59E58386-4851-4852-8AA7-327A9FABE256}" type="presParOf" srcId="{B1BA3DC9-A06F-4E31-ADC5-1F06048AE5ED}" destId="{AFDA1393-706D-4A89-82AB-F68A2130CE8F}" srcOrd="1" destOrd="0" presId="urn:microsoft.com/office/officeart/2005/8/layout/process2"/>
    <dgm:cxn modelId="{0F0F53B7-8C76-4522-A684-59D33DF25FED}" type="presParOf" srcId="{AFDA1393-706D-4A89-82AB-F68A2130CE8F}" destId="{E082E25D-D787-4A45-B1A7-D64D99DDDC5D}" srcOrd="0" destOrd="0" presId="urn:microsoft.com/office/officeart/2005/8/layout/process2"/>
    <dgm:cxn modelId="{43C7C6D7-EDF1-49B1-B65B-B427B7B72A0F}" type="presParOf" srcId="{B1BA3DC9-A06F-4E31-ADC5-1F06048AE5ED}" destId="{FAA8CA2A-02D6-4907-AB9A-E9F392D3EF86}" srcOrd="2" destOrd="0" presId="urn:microsoft.com/office/officeart/2005/8/layout/process2"/>
    <dgm:cxn modelId="{AE994517-5B70-4845-BC56-E2EFCAB3EB0D}" type="presParOf" srcId="{B1BA3DC9-A06F-4E31-ADC5-1F06048AE5ED}" destId="{E67495F0-44E4-4057-A557-789A93E68272}" srcOrd="3" destOrd="0" presId="urn:microsoft.com/office/officeart/2005/8/layout/process2"/>
    <dgm:cxn modelId="{84909908-D2C3-4F59-86B6-F47CE7816D31}" type="presParOf" srcId="{E67495F0-44E4-4057-A557-789A93E68272}" destId="{EDD77808-D9AF-49BF-8B4F-8698552C4804}" srcOrd="0" destOrd="0" presId="urn:microsoft.com/office/officeart/2005/8/layout/process2"/>
    <dgm:cxn modelId="{456B9381-C083-4562-9BEF-5B5FC36F2D95}" type="presParOf" srcId="{B1BA3DC9-A06F-4E31-ADC5-1F06048AE5ED}" destId="{9D55827C-345C-4524-90FF-39C073B6B563}"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1FA72-DBEC-43DB-B46B-75DECCB6A366}">
      <dsp:nvSpPr>
        <dsp:cNvPr id="0" name=""/>
        <dsp:cNvSpPr/>
      </dsp:nvSpPr>
      <dsp:spPr>
        <a:xfrm>
          <a:off x="0" y="52"/>
          <a:ext cx="520015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48AF1F-AD82-4DF4-8798-F3CD513B2A9D}">
      <dsp:nvSpPr>
        <dsp:cNvPr id="0" name=""/>
        <dsp:cNvSpPr/>
      </dsp:nvSpPr>
      <dsp:spPr>
        <a:xfrm>
          <a:off x="0" y="52"/>
          <a:ext cx="5195074" cy="1370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altLang="zh-CN" sz="1700" kern="1200" dirty="0"/>
            <a:t>	   </a:t>
          </a:r>
          <a:r>
            <a:rPr lang="zh-CN" sz="1700" kern="1200" dirty="0"/>
            <a:t>技术上来说，用关系数据库来存储知识图谱</a:t>
          </a:r>
          <a:r>
            <a:rPr lang="en-US" altLang="zh-CN" sz="1700" kern="1200" dirty="0"/>
            <a:t>  	</a:t>
          </a:r>
          <a:r>
            <a:rPr lang="zh-CN" sz="1700" kern="1200" dirty="0"/>
            <a:t>（尤其是简单结构的知识图谱），是完全没</a:t>
          </a:r>
          <a:r>
            <a:rPr lang="en-US" altLang="zh-CN" sz="1700" kern="1200" dirty="0"/>
            <a:t>	   </a:t>
          </a:r>
          <a:r>
            <a:rPr lang="zh-CN" sz="1700" kern="1200" dirty="0"/>
            <a:t>问题的。</a:t>
          </a:r>
          <a:endParaRPr lang="en-US" sz="1700" kern="1200" dirty="0"/>
        </a:p>
      </dsp:txBody>
      <dsp:txXfrm>
        <a:off x="0" y="52"/>
        <a:ext cx="5195074" cy="1370808"/>
      </dsp:txXfrm>
    </dsp:sp>
    <dsp:sp modelId="{0CB0F8CF-AB2C-4F8A-B1F6-3F093FFC12EF}">
      <dsp:nvSpPr>
        <dsp:cNvPr id="0" name=""/>
        <dsp:cNvSpPr/>
      </dsp:nvSpPr>
      <dsp:spPr>
        <a:xfrm>
          <a:off x="0" y="1370860"/>
          <a:ext cx="5200153" cy="0"/>
        </a:xfrm>
        <a:prstGeom prst="line">
          <a:avLst/>
        </a:prstGeom>
        <a:solidFill>
          <a:schemeClr val="accent2">
            <a:hueOff val="-279374"/>
            <a:satOff val="-3219"/>
            <a:lumOff val="720"/>
            <a:alphaOff val="0"/>
          </a:schemeClr>
        </a:solidFill>
        <a:ln w="12700" cap="flat" cmpd="sng" algn="ctr">
          <a:solidFill>
            <a:schemeClr val="accent2">
              <a:hueOff val="-279374"/>
              <a:satOff val="-3219"/>
              <a:lumOff val="7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D5579-3773-4815-AE53-9E0569A946D2}">
      <dsp:nvSpPr>
        <dsp:cNvPr id="0" name=""/>
        <dsp:cNvSpPr/>
      </dsp:nvSpPr>
      <dsp:spPr>
        <a:xfrm>
          <a:off x="0" y="1370860"/>
          <a:ext cx="5200153" cy="947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altLang="zh-CN" sz="1700" kern="1200" dirty="0"/>
            <a:t>	</a:t>
          </a:r>
          <a:r>
            <a:rPr lang="zh-CN" sz="1700" kern="1200" dirty="0"/>
            <a:t>但一旦知识图谱变复杂，用传统的「关系数</a:t>
          </a:r>
          <a:r>
            <a:rPr lang="en-US" altLang="zh-CN" sz="1700" kern="1200" dirty="0"/>
            <a:t>	</a:t>
          </a:r>
          <a:r>
            <a:rPr lang="zh-CN" sz="1700" kern="1200" dirty="0"/>
            <a:t>据存储」，查询效率会显著低于「图数据</a:t>
          </a:r>
          <a:r>
            <a:rPr lang="en-US" altLang="zh-CN" sz="1700" kern="1200" dirty="0"/>
            <a:t>	</a:t>
          </a:r>
          <a:r>
            <a:rPr lang="zh-CN" sz="1700" kern="1200" dirty="0"/>
            <a:t>库」。</a:t>
          </a:r>
          <a:endParaRPr lang="en-US" sz="1700" kern="1200" dirty="0"/>
        </a:p>
      </dsp:txBody>
      <dsp:txXfrm>
        <a:off x="0" y="1370860"/>
        <a:ext cx="5200153" cy="947194"/>
      </dsp:txXfrm>
    </dsp:sp>
    <dsp:sp modelId="{0718CD05-0D3A-4A7C-8826-BE16B55C04DB}">
      <dsp:nvSpPr>
        <dsp:cNvPr id="0" name=""/>
        <dsp:cNvSpPr/>
      </dsp:nvSpPr>
      <dsp:spPr>
        <a:xfrm>
          <a:off x="0" y="2318055"/>
          <a:ext cx="5200153" cy="0"/>
        </a:xfrm>
        <a:prstGeom prst="line">
          <a:avLst/>
        </a:prstGeom>
        <a:solidFill>
          <a:schemeClr val="accent2">
            <a:hueOff val="-558749"/>
            <a:satOff val="-6439"/>
            <a:lumOff val="1439"/>
            <a:alphaOff val="0"/>
          </a:schemeClr>
        </a:solidFill>
        <a:ln w="12700" cap="flat" cmpd="sng" algn="ctr">
          <a:solidFill>
            <a:schemeClr val="accent2">
              <a:hueOff val="-558749"/>
              <a:satOff val="-6439"/>
              <a:lumOff val="14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FC3A6E-0E35-45B9-BD8D-F2B237C3BBB5}">
      <dsp:nvSpPr>
        <dsp:cNvPr id="0" name=""/>
        <dsp:cNvSpPr/>
      </dsp:nvSpPr>
      <dsp:spPr>
        <a:xfrm>
          <a:off x="0" y="2318055"/>
          <a:ext cx="5200153" cy="947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altLang="zh-CN" sz="1700" kern="1200" dirty="0"/>
            <a:t>	</a:t>
          </a:r>
          <a:r>
            <a:rPr lang="zh-CN" sz="1700" kern="1200" dirty="0"/>
            <a:t>在一些涉及到</a:t>
          </a:r>
          <a:r>
            <a:rPr lang="en-US" sz="1700" kern="1200" dirty="0"/>
            <a:t>2,3</a:t>
          </a:r>
          <a:r>
            <a:rPr lang="zh-CN" sz="1700" kern="1200" dirty="0"/>
            <a:t>度的关联查询场景，图数据</a:t>
          </a:r>
          <a:r>
            <a:rPr lang="en-US" altLang="zh-CN" sz="1700" kern="1200" dirty="0"/>
            <a:t>	</a:t>
          </a:r>
          <a:r>
            <a:rPr lang="zh-CN" sz="1700" kern="1200" dirty="0"/>
            <a:t>库能把查询效率提升几千倍甚至几百万倍。</a:t>
          </a:r>
          <a:endParaRPr lang="en-US" sz="1700" kern="1200" dirty="0"/>
        </a:p>
      </dsp:txBody>
      <dsp:txXfrm>
        <a:off x="0" y="2318055"/>
        <a:ext cx="5200153" cy="947194"/>
      </dsp:txXfrm>
    </dsp:sp>
    <dsp:sp modelId="{F7514607-4702-4B52-BAC4-068351B3618D}">
      <dsp:nvSpPr>
        <dsp:cNvPr id="0" name=""/>
        <dsp:cNvSpPr/>
      </dsp:nvSpPr>
      <dsp:spPr>
        <a:xfrm>
          <a:off x="0" y="3265250"/>
          <a:ext cx="5200153" cy="0"/>
        </a:xfrm>
        <a:prstGeom prst="line">
          <a:avLst/>
        </a:prstGeom>
        <a:solidFill>
          <a:schemeClr val="accent2">
            <a:hueOff val="-838123"/>
            <a:satOff val="-9658"/>
            <a:lumOff val="2159"/>
            <a:alphaOff val="0"/>
          </a:schemeClr>
        </a:solidFill>
        <a:ln w="12700" cap="flat" cmpd="sng" algn="ctr">
          <a:solidFill>
            <a:schemeClr val="accent2">
              <a:hueOff val="-838123"/>
              <a:satOff val="-9658"/>
              <a:lumOff val="21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B1367-27BB-43B6-B152-EEFA02A4E605}">
      <dsp:nvSpPr>
        <dsp:cNvPr id="0" name=""/>
        <dsp:cNvSpPr/>
      </dsp:nvSpPr>
      <dsp:spPr>
        <a:xfrm>
          <a:off x="0" y="3265250"/>
          <a:ext cx="5200153" cy="947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zh-CN" sz="1700" kern="1200" dirty="0"/>
            <a:t>而且基于图的存储在设计上会非常灵活，一般只需要局部的改动即可。当你的场景数据规模较大的时候，建议直接用图数据库来进行存储。</a:t>
          </a:r>
          <a:endParaRPr lang="en-US" sz="1700" kern="1200" dirty="0"/>
        </a:p>
      </dsp:txBody>
      <dsp:txXfrm>
        <a:off x="0" y="3265250"/>
        <a:ext cx="5200153" cy="9471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79CDE-8BCE-4A8B-B456-9BE66697374E}">
      <dsp:nvSpPr>
        <dsp:cNvPr id="0" name=""/>
        <dsp:cNvSpPr/>
      </dsp:nvSpPr>
      <dsp:spPr>
        <a:xfrm>
          <a:off x="1557026" y="1536527"/>
          <a:ext cx="383025" cy="729850"/>
        </a:xfrm>
        <a:custGeom>
          <a:avLst/>
          <a:gdLst/>
          <a:ahLst/>
          <a:cxnLst/>
          <a:rect l="0" t="0" r="0" b="0"/>
          <a:pathLst>
            <a:path>
              <a:moveTo>
                <a:pt x="0" y="0"/>
              </a:moveTo>
              <a:lnTo>
                <a:pt x="191512" y="0"/>
              </a:lnTo>
              <a:lnTo>
                <a:pt x="191512" y="729850"/>
              </a:lnTo>
              <a:lnTo>
                <a:pt x="383025" y="72985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727933" y="1880846"/>
        <a:ext cx="41212" cy="41212"/>
      </dsp:txXfrm>
    </dsp:sp>
    <dsp:sp modelId="{272D473D-812C-4758-9DA5-706CED278165}">
      <dsp:nvSpPr>
        <dsp:cNvPr id="0" name=""/>
        <dsp:cNvSpPr/>
      </dsp:nvSpPr>
      <dsp:spPr>
        <a:xfrm>
          <a:off x="1557026" y="1490807"/>
          <a:ext cx="383025" cy="91440"/>
        </a:xfrm>
        <a:custGeom>
          <a:avLst/>
          <a:gdLst/>
          <a:ahLst/>
          <a:cxnLst/>
          <a:rect l="0" t="0" r="0" b="0"/>
          <a:pathLst>
            <a:path>
              <a:moveTo>
                <a:pt x="0" y="45720"/>
              </a:moveTo>
              <a:lnTo>
                <a:pt x="383025"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738963" y="1526951"/>
        <a:ext cx="19151" cy="19151"/>
      </dsp:txXfrm>
    </dsp:sp>
    <dsp:sp modelId="{32A09F3A-BB40-4586-86FC-6B16C7EDB238}">
      <dsp:nvSpPr>
        <dsp:cNvPr id="0" name=""/>
        <dsp:cNvSpPr/>
      </dsp:nvSpPr>
      <dsp:spPr>
        <a:xfrm>
          <a:off x="1557026" y="806676"/>
          <a:ext cx="383025" cy="729850"/>
        </a:xfrm>
        <a:custGeom>
          <a:avLst/>
          <a:gdLst/>
          <a:ahLst/>
          <a:cxnLst/>
          <a:rect l="0" t="0" r="0" b="0"/>
          <a:pathLst>
            <a:path>
              <a:moveTo>
                <a:pt x="0" y="729850"/>
              </a:moveTo>
              <a:lnTo>
                <a:pt x="191512" y="729850"/>
              </a:lnTo>
              <a:lnTo>
                <a:pt x="191512" y="0"/>
              </a:lnTo>
              <a:lnTo>
                <a:pt x="383025"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727933" y="1150995"/>
        <a:ext cx="41212" cy="41212"/>
      </dsp:txXfrm>
    </dsp:sp>
    <dsp:sp modelId="{A37F0A11-73A3-4D0F-8EAF-DD265B413A34}">
      <dsp:nvSpPr>
        <dsp:cNvPr id="0" name=""/>
        <dsp:cNvSpPr/>
      </dsp:nvSpPr>
      <dsp:spPr>
        <a:xfrm>
          <a:off x="473342" y="977199"/>
          <a:ext cx="1048710" cy="1118656"/>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b="1" i="0" kern="1200" dirty="0"/>
            <a:t>完整的包含 </a:t>
          </a:r>
          <a:r>
            <a:rPr lang="en-US" sz="1100" b="1" i="0" kern="1200" dirty="0" err="1"/>
            <a:t>CoT</a:t>
          </a:r>
          <a:r>
            <a:rPr lang="en-US" sz="1100" b="1" i="0" kern="1200" dirty="0"/>
            <a:t> </a:t>
          </a:r>
          <a:r>
            <a:rPr lang="zh-CN" altLang="en-US" sz="1100" b="1" i="0" kern="1200" dirty="0"/>
            <a:t>的 </a:t>
          </a:r>
          <a:r>
            <a:rPr lang="en-US" sz="1100" b="1" i="0" kern="1200" dirty="0"/>
            <a:t>Prompt </a:t>
          </a:r>
          <a:endParaRPr lang="zh-CN" altLang="en-US" sz="1100" b="1" kern="1200" dirty="0"/>
        </a:p>
      </dsp:txBody>
      <dsp:txXfrm>
        <a:off x="473342" y="977199"/>
        <a:ext cx="1048710" cy="1118656"/>
      </dsp:txXfrm>
    </dsp:sp>
    <dsp:sp modelId="{09B1EE5E-56D3-42B3-ADA9-91A06389C79C}">
      <dsp:nvSpPr>
        <dsp:cNvPr id="0" name=""/>
        <dsp:cNvSpPr/>
      </dsp:nvSpPr>
      <dsp:spPr>
        <a:xfrm>
          <a:off x="1940052" y="514736"/>
          <a:ext cx="2647396" cy="58388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i="0" kern="1200" dirty="0"/>
            <a:t>指令（</a:t>
          </a:r>
          <a:r>
            <a:rPr lang="en-US" sz="1800" b="1" i="0" kern="1200" dirty="0"/>
            <a:t>Instruction）</a:t>
          </a:r>
          <a:endParaRPr lang="zh-CN" altLang="en-US" sz="1800" kern="1200" dirty="0"/>
        </a:p>
      </dsp:txBody>
      <dsp:txXfrm>
        <a:off x="1940052" y="514736"/>
        <a:ext cx="2647396" cy="583880"/>
      </dsp:txXfrm>
    </dsp:sp>
    <dsp:sp modelId="{BB2323F7-0923-4C9F-B892-12E093470FE4}">
      <dsp:nvSpPr>
        <dsp:cNvPr id="0" name=""/>
        <dsp:cNvSpPr/>
      </dsp:nvSpPr>
      <dsp:spPr>
        <a:xfrm>
          <a:off x="1940052" y="1244587"/>
          <a:ext cx="2902567" cy="58388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b="1" i="0" kern="1200" dirty="0"/>
            <a:t>逻辑依据（</a:t>
          </a:r>
          <a:r>
            <a:rPr lang="en-US" sz="1700" b="1" i="0" kern="1200" dirty="0"/>
            <a:t>Rationale）</a:t>
          </a:r>
          <a:endParaRPr lang="zh-CN" altLang="en-US" sz="1700" kern="1200" dirty="0"/>
        </a:p>
      </dsp:txBody>
      <dsp:txXfrm>
        <a:off x="1940052" y="1244587"/>
        <a:ext cx="2902567" cy="583880"/>
      </dsp:txXfrm>
    </dsp:sp>
    <dsp:sp modelId="{12C8B89B-D4D0-4243-B972-27724BAC347F}">
      <dsp:nvSpPr>
        <dsp:cNvPr id="0" name=""/>
        <dsp:cNvSpPr/>
      </dsp:nvSpPr>
      <dsp:spPr>
        <a:xfrm>
          <a:off x="1940052" y="1974437"/>
          <a:ext cx="2665915" cy="58388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b="0" i="0" kern="1200" dirty="0"/>
            <a:t>示例（</a:t>
          </a:r>
          <a:r>
            <a:rPr lang="en-US" sz="1700" b="0" i="0" kern="1200" dirty="0"/>
            <a:t>Exemplars）</a:t>
          </a:r>
          <a:endParaRPr lang="zh-CN" altLang="en-US" sz="1700" kern="1200" dirty="0"/>
        </a:p>
      </dsp:txBody>
      <dsp:txXfrm>
        <a:off x="1940052" y="1974437"/>
        <a:ext cx="2665915" cy="583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C8C93-2765-40E4-82B0-7F766D1295CD}">
      <dsp:nvSpPr>
        <dsp:cNvPr id="0" name=""/>
        <dsp:cNvSpPr/>
      </dsp:nvSpPr>
      <dsp:spPr>
        <a:xfrm>
          <a:off x="3343" y="1693931"/>
          <a:ext cx="4073838" cy="1629535"/>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100000"/>
            </a:lnSpc>
            <a:spcBef>
              <a:spcPct val="0"/>
            </a:spcBef>
            <a:spcAft>
              <a:spcPct val="35000"/>
            </a:spcAft>
            <a:buNone/>
          </a:pPr>
          <a:r>
            <a:rPr lang="zh-CN" altLang="en-US" sz="1300" b="0" i="0" kern="1200" dirty="0"/>
            <a:t>首先，</a:t>
          </a:r>
          <a:r>
            <a:rPr lang="en-US" altLang="zh-CN" sz="1300" b="0" i="0" kern="1200" dirty="0" err="1"/>
            <a:t>CoT</a:t>
          </a:r>
          <a:r>
            <a:rPr lang="en-US" altLang="zh-CN" sz="1300" b="0" i="0" kern="1200" dirty="0"/>
            <a:t> </a:t>
          </a:r>
          <a:r>
            <a:rPr lang="zh-CN" altLang="en-US" sz="1300" b="0" i="0" kern="1200" dirty="0"/>
            <a:t>需要大模型具备一些方面“最基础”的知识，如果模型过小则会导致大模型无法理解最基本的“原子知识”，从而也无从谈起进行推理；</a:t>
          </a:r>
          <a:endParaRPr lang="zh-CN" altLang="en-US" sz="1300" kern="1200" dirty="0"/>
        </a:p>
      </dsp:txBody>
      <dsp:txXfrm>
        <a:off x="818111" y="1693931"/>
        <a:ext cx="2444303" cy="1629535"/>
      </dsp:txXfrm>
    </dsp:sp>
    <dsp:sp modelId="{0B2CEED4-3EC5-4164-81CB-783C2E29E4E7}">
      <dsp:nvSpPr>
        <dsp:cNvPr id="0" name=""/>
        <dsp:cNvSpPr/>
      </dsp:nvSpPr>
      <dsp:spPr>
        <a:xfrm>
          <a:off x="3669798" y="1693931"/>
          <a:ext cx="4073838" cy="1629535"/>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100000"/>
            </a:lnSpc>
            <a:spcBef>
              <a:spcPct val="0"/>
            </a:spcBef>
            <a:spcAft>
              <a:spcPct val="35000"/>
            </a:spcAft>
            <a:buNone/>
          </a:pPr>
          <a:r>
            <a:rPr lang="zh-CN" altLang="en-US" sz="1300" b="0" i="0" kern="1200" dirty="0"/>
            <a:t>其次，使用 </a:t>
          </a:r>
          <a:r>
            <a:rPr lang="en-US" altLang="zh-CN" sz="1300" b="0" i="0" kern="1200" dirty="0" err="1"/>
            <a:t>CoT</a:t>
          </a:r>
          <a:r>
            <a:rPr lang="en-US" altLang="zh-CN" sz="1300" b="0" i="0" kern="1200" dirty="0"/>
            <a:t> </a:t>
          </a:r>
          <a:r>
            <a:rPr lang="zh-CN" altLang="en-US" sz="1300" b="0" i="0" kern="1200" dirty="0"/>
            <a:t>可以为一些它理解到的基础知识之间搭起一座桥梁，使得已知信息形成一条“链条”，从而使得大模型不会中途跑偏；</a:t>
          </a:r>
          <a:endParaRPr lang="zh-CN" altLang="en-US" sz="1300" kern="1200" dirty="0"/>
        </a:p>
      </dsp:txBody>
      <dsp:txXfrm>
        <a:off x="4484566" y="1693931"/>
        <a:ext cx="2444303" cy="1629535"/>
      </dsp:txXfrm>
    </dsp:sp>
    <dsp:sp modelId="{9EFD664C-C381-4242-BE71-12410E0C5384}">
      <dsp:nvSpPr>
        <dsp:cNvPr id="0" name=""/>
        <dsp:cNvSpPr/>
      </dsp:nvSpPr>
      <dsp:spPr>
        <a:xfrm>
          <a:off x="7336252" y="1693931"/>
          <a:ext cx="4073838" cy="1629535"/>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100000"/>
            </a:lnSpc>
            <a:spcBef>
              <a:spcPct val="0"/>
            </a:spcBef>
            <a:spcAft>
              <a:spcPct val="35000"/>
            </a:spcAft>
            <a:buNone/>
          </a:pPr>
          <a:r>
            <a:rPr lang="zh-CN" altLang="en-US" sz="1300" b="0" i="0" kern="1200" dirty="0"/>
            <a:t>最后，</a:t>
          </a:r>
          <a:r>
            <a:rPr lang="en-US" altLang="zh-CN" sz="1300" b="0" i="0" kern="1200" dirty="0" err="1"/>
            <a:t>CoT</a:t>
          </a:r>
          <a:r>
            <a:rPr lang="en-US" altLang="zh-CN" sz="1300" b="0" i="0" kern="1200" dirty="0"/>
            <a:t> </a:t>
          </a:r>
          <a:r>
            <a:rPr lang="zh-CN" altLang="en-US" sz="1300" b="0" i="0" kern="1200" dirty="0"/>
            <a:t>的作用，或许在于强迫模型进行推理，而非教会模型如何完成推理，大模型在完成预训练后就已经具备了推理能力，而 </a:t>
          </a:r>
          <a:r>
            <a:rPr lang="en-US" altLang="zh-CN" sz="1300" b="0" i="0" kern="1200" dirty="0" err="1"/>
            <a:t>CoT</a:t>
          </a:r>
          <a:r>
            <a:rPr lang="en-US" altLang="zh-CN" sz="1300" b="0" i="0" kern="1200" dirty="0"/>
            <a:t> </a:t>
          </a:r>
          <a:r>
            <a:rPr lang="zh-CN" altLang="en-US" sz="1300" b="0" i="0" kern="1200" dirty="0"/>
            <a:t>只是向模型指定了一种输出格式，规范模型让模型逐步生成答案。</a:t>
          </a:r>
          <a:endParaRPr lang="zh-CN" altLang="en-US" sz="1300" kern="1200" dirty="0"/>
        </a:p>
      </dsp:txBody>
      <dsp:txXfrm>
        <a:off x="8151020" y="1693931"/>
        <a:ext cx="2444303" cy="1629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808F6-82C0-44AF-8CB3-DF48FF57621D}">
      <dsp:nvSpPr>
        <dsp:cNvPr id="0" name=""/>
        <dsp:cNvSpPr/>
      </dsp:nvSpPr>
      <dsp:spPr>
        <a:xfrm>
          <a:off x="1998" y="1409657"/>
          <a:ext cx="2941741" cy="845802"/>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0" i="0" kern="1200" dirty="0">
              <a:effectLst/>
              <a:latin typeface="-apple-system"/>
            </a:rPr>
            <a:t>思维链必须在模型规模足够大时才能涌现。</a:t>
          </a:r>
          <a:endParaRPr lang="zh-CN" altLang="en-US" sz="1200" kern="1200" dirty="0"/>
        </a:p>
      </dsp:txBody>
      <dsp:txXfrm>
        <a:off x="26771" y="1434430"/>
        <a:ext cx="2892195" cy="796256"/>
      </dsp:txXfrm>
    </dsp:sp>
    <dsp:sp modelId="{F8EE81DB-E6B2-4A26-99D2-E3127419A09E}">
      <dsp:nvSpPr>
        <dsp:cNvPr id="0" name=""/>
        <dsp:cNvSpPr/>
      </dsp:nvSpPr>
      <dsp:spPr>
        <a:xfrm>
          <a:off x="3063693" y="1719472"/>
          <a:ext cx="1309842" cy="22617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063693" y="1764706"/>
        <a:ext cx="1241991" cy="135703"/>
      </dsp:txXfrm>
    </dsp:sp>
    <dsp:sp modelId="{CBB78316-6A63-42D3-9B5A-F7A13AAE2402}">
      <dsp:nvSpPr>
        <dsp:cNvPr id="0" name=""/>
        <dsp:cNvSpPr/>
      </dsp:nvSpPr>
      <dsp:spPr>
        <a:xfrm>
          <a:off x="4448351" y="1405233"/>
          <a:ext cx="4244472" cy="85464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0" i="0" kern="1200">
              <a:effectLst/>
              <a:latin typeface="-apple-system"/>
            </a:rPr>
            <a:t>能落地到产业的模型，规模必然不会太大，思维链拆解了更多的步骤、用到更多的计算资源，相当于更加耗费脑力，很多研究机构和企业是负担不起 </a:t>
          </a:r>
          <a:r>
            <a:rPr lang="en-US" altLang="zh-CN" sz="1200" b="0" i="0" kern="1200">
              <a:effectLst/>
              <a:latin typeface="-apple-system"/>
            </a:rPr>
            <a:t>175B </a:t>
          </a:r>
          <a:r>
            <a:rPr lang="zh-CN" altLang="en-US" sz="1200" b="0" i="0" kern="1200">
              <a:effectLst/>
              <a:latin typeface="-apple-system"/>
            </a:rPr>
            <a:t>参数以上的大模型。</a:t>
          </a:r>
          <a:endParaRPr lang="zh-CN" altLang="en-US" sz="1200" kern="1200" dirty="0"/>
        </a:p>
      </dsp:txBody>
      <dsp:txXfrm>
        <a:off x="4473383" y="1430265"/>
        <a:ext cx="4194408" cy="8045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808F6-82C0-44AF-8CB3-DF48FF57621D}">
      <dsp:nvSpPr>
        <dsp:cNvPr id="0" name=""/>
        <dsp:cNvSpPr/>
      </dsp:nvSpPr>
      <dsp:spPr>
        <a:xfrm>
          <a:off x="9405" y="2009729"/>
          <a:ext cx="2365434" cy="58901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0" i="0" kern="1200">
              <a:effectLst/>
              <a:latin typeface="-apple-system"/>
            </a:rPr>
            <a:t>思维链的应用领域是有限的</a:t>
          </a:r>
          <a:endParaRPr lang="zh-CN" altLang="en-US" sz="1400" kern="1200" dirty="0"/>
        </a:p>
      </dsp:txBody>
      <dsp:txXfrm>
        <a:off x="26657" y="2026981"/>
        <a:ext cx="2330930" cy="554514"/>
      </dsp:txXfrm>
    </dsp:sp>
    <dsp:sp modelId="{F8EE81DB-E6B2-4A26-99D2-E3127419A09E}">
      <dsp:nvSpPr>
        <dsp:cNvPr id="0" name=""/>
        <dsp:cNvSpPr/>
      </dsp:nvSpPr>
      <dsp:spPr>
        <a:xfrm>
          <a:off x="2972895" y="2183275"/>
          <a:ext cx="1259981" cy="27639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972895" y="2238555"/>
        <a:ext cx="1177062" cy="165838"/>
      </dsp:txXfrm>
    </dsp:sp>
    <dsp:sp modelId="{CBB78316-6A63-42D3-9B5A-F7A13AAE2402}">
      <dsp:nvSpPr>
        <dsp:cNvPr id="0" name=""/>
        <dsp:cNvSpPr/>
      </dsp:nvSpPr>
      <dsp:spPr>
        <a:xfrm>
          <a:off x="4783939" y="1972558"/>
          <a:ext cx="3901476" cy="66336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思维链只是在一些有限的领域，比如数学问题，五个常识推理基准（CommonsenseQA，StrategyQA，Date Understanding 和 Sports Understanding 以及 SayCan）上显现出作用，其他类型的任务，像是机器翻译，性能提升效果还有待评估。</a:t>
          </a:r>
        </a:p>
      </dsp:txBody>
      <dsp:txXfrm>
        <a:off x="4803368" y="1991987"/>
        <a:ext cx="3862618" cy="624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808F6-82C0-44AF-8CB3-DF48FF57621D}">
      <dsp:nvSpPr>
        <dsp:cNvPr id="0" name=""/>
        <dsp:cNvSpPr/>
      </dsp:nvSpPr>
      <dsp:spPr>
        <a:xfrm>
          <a:off x="933" y="879009"/>
          <a:ext cx="2738416" cy="6452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b="0" i="0" kern="1200" dirty="0">
              <a:effectLst/>
              <a:latin typeface="-apple-system"/>
            </a:rPr>
            <a:t>即使有思维链提示，大语言模型依然不能解决小学水平的数学问题。</a:t>
          </a:r>
          <a:endParaRPr lang="zh-CN" altLang="en-US" sz="1000" kern="1200" dirty="0"/>
        </a:p>
      </dsp:txBody>
      <dsp:txXfrm>
        <a:off x="19832" y="897908"/>
        <a:ext cx="2700618" cy="607459"/>
      </dsp:txXfrm>
    </dsp:sp>
    <dsp:sp modelId="{F8EE81DB-E6B2-4A26-99D2-E3127419A09E}">
      <dsp:nvSpPr>
        <dsp:cNvPr id="0" name=""/>
        <dsp:cNvSpPr/>
      </dsp:nvSpPr>
      <dsp:spPr>
        <a:xfrm>
          <a:off x="3315042" y="1102201"/>
          <a:ext cx="1077038" cy="19887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315042" y="1141976"/>
        <a:ext cx="1017376" cy="119323"/>
      </dsp:txXfrm>
    </dsp:sp>
    <dsp:sp modelId="{CBB78316-6A63-42D3-9B5A-F7A13AAE2402}">
      <dsp:nvSpPr>
        <dsp:cNvPr id="0" name=""/>
        <dsp:cNvSpPr/>
      </dsp:nvSpPr>
      <dsp:spPr>
        <a:xfrm>
          <a:off x="4902866" y="839027"/>
          <a:ext cx="3791021" cy="72522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b="0" i="0" kern="1200">
              <a:effectLst/>
              <a:latin typeface="-apple-system"/>
            </a:rPr>
            <a:t>没有思维链，数学推理是指定不行。但有了思维链，大语言模型也可能出现错误推理，尤其是非常简单的计算错误。</a:t>
          </a:r>
          <a:endParaRPr lang="zh-CN" altLang="en-US" sz="1000" kern="1200" dirty="0"/>
        </a:p>
      </dsp:txBody>
      <dsp:txXfrm>
        <a:off x="4924107" y="860268"/>
        <a:ext cx="3748539" cy="6827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13FA4-35F3-4F4A-97B6-79854217A461}">
      <dsp:nvSpPr>
        <dsp:cNvPr id="0" name=""/>
        <dsp:cNvSpPr/>
      </dsp:nvSpPr>
      <dsp:spPr>
        <a:xfrm>
          <a:off x="1044338" y="0"/>
          <a:ext cx="1734575" cy="62018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Naive RAG</a:t>
          </a:r>
          <a:endParaRPr lang="zh-CN" altLang="en-US" sz="1800" kern="1200" dirty="0"/>
        </a:p>
      </dsp:txBody>
      <dsp:txXfrm>
        <a:off x="1062503" y="18165"/>
        <a:ext cx="1698245" cy="583853"/>
      </dsp:txXfrm>
    </dsp:sp>
    <dsp:sp modelId="{AFDA1393-706D-4A89-82AB-F68A2130CE8F}">
      <dsp:nvSpPr>
        <dsp:cNvPr id="0" name=""/>
        <dsp:cNvSpPr/>
      </dsp:nvSpPr>
      <dsp:spPr>
        <a:xfrm rot="5400000">
          <a:off x="1795341" y="635687"/>
          <a:ext cx="232568" cy="2790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1827900" y="658944"/>
        <a:ext cx="167450" cy="162798"/>
      </dsp:txXfrm>
    </dsp:sp>
    <dsp:sp modelId="{FAA8CA2A-02D6-4907-AB9A-E9F392D3EF86}">
      <dsp:nvSpPr>
        <dsp:cNvPr id="0" name=""/>
        <dsp:cNvSpPr/>
      </dsp:nvSpPr>
      <dsp:spPr>
        <a:xfrm>
          <a:off x="1044338" y="930274"/>
          <a:ext cx="1734575" cy="62018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Advanced RAG</a:t>
          </a:r>
          <a:endParaRPr lang="zh-CN" altLang="en-US" sz="1800" kern="1200" dirty="0"/>
        </a:p>
      </dsp:txBody>
      <dsp:txXfrm>
        <a:off x="1062503" y="948439"/>
        <a:ext cx="1698245" cy="583853"/>
      </dsp:txXfrm>
    </dsp:sp>
    <dsp:sp modelId="{E67495F0-44E4-4057-A557-789A93E68272}">
      <dsp:nvSpPr>
        <dsp:cNvPr id="0" name=""/>
        <dsp:cNvSpPr/>
      </dsp:nvSpPr>
      <dsp:spPr>
        <a:xfrm rot="5400000">
          <a:off x="1795341" y="1565962"/>
          <a:ext cx="232568" cy="2790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5400000">
        <a:off x="1827900" y="1589219"/>
        <a:ext cx="167450" cy="162798"/>
      </dsp:txXfrm>
    </dsp:sp>
    <dsp:sp modelId="{9D55827C-345C-4524-90FF-39C073B6B563}">
      <dsp:nvSpPr>
        <dsp:cNvPr id="0" name=""/>
        <dsp:cNvSpPr/>
      </dsp:nvSpPr>
      <dsp:spPr>
        <a:xfrm>
          <a:off x="1044338" y="1860549"/>
          <a:ext cx="1734575" cy="62018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Modular RAG</a:t>
          </a:r>
          <a:endParaRPr lang="zh-CN" altLang="en-US" sz="1800" kern="1200" dirty="0"/>
        </a:p>
      </dsp:txBody>
      <dsp:txXfrm>
        <a:off x="1062503" y="1878714"/>
        <a:ext cx="1698245" cy="58385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D7BF0DA-6EEC-4702-B039-209D564495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21EADDD-C791-43E2-8145-8ADDD00241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A631-95A6-4DD4-9F62-767AF97AFEB6}" type="datetimeFigureOut">
              <a:rPr lang="zh-CN" altLang="en-US" smtClean="0"/>
              <a:t>2024/9/14</a:t>
            </a:fld>
            <a:endParaRPr lang="zh-CN" altLang="en-US"/>
          </a:p>
        </p:txBody>
      </p:sp>
      <p:sp>
        <p:nvSpPr>
          <p:cNvPr id="4" name="页脚占位符 3">
            <a:extLst>
              <a:ext uri="{FF2B5EF4-FFF2-40B4-BE49-F238E27FC236}">
                <a16:creationId xmlns:a16="http://schemas.microsoft.com/office/drawing/2014/main" id="{30B3E2A1-CE1B-40EA-A5EB-1DEA857FCC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CA9F005-B542-4B2F-B73F-E06B863153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2F797-D1F9-47D0-A9E5-038FFCF1C73A}" type="slidenum">
              <a:rPr lang="zh-CN" altLang="en-US" smtClean="0"/>
              <a:t>‹#›</a:t>
            </a:fld>
            <a:endParaRPr lang="zh-CN" altLang="en-US"/>
          </a:p>
        </p:txBody>
      </p:sp>
    </p:spTree>
    <p:extLst>
      <p:ext uri="{BB962C8B-B14F-4D97-AF65-F5344CB8AC3E}">
        <p14:creationId xmlns:p14="http://schemas.microsoft.com/office/powerpoint/2010/main" val="3981509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CB2A2-1BF4-4774-811D-2736BA1C0016}" type="datetimeFigureOut">
              <a:rPr lang="zh-CN" altLang="en-US" smtClean="0"/>
              <a:pPr/>
              <a:t>2024/9/14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D093E-AEC6-4F77-A0D2-510F4389EFC4}" type="slidenum">
              <a:rPr lang="zh-CN" altLang="en-US" smtClean="0"/>
              <a:pPr/>
              <a:t>‹#›</a:t>
            </a:fld>
            <a:endParaRPr lang="zh-CN" altLang="en-US"/>
          </a:p>
        </p:txBody>
      </p:sp>
    </p:spTree>
    <p:extLst>
      <p:ext uri="{BB962C8B-B14F-4D97-AF65-F5344CB8AC3E}">
        <p14:creationId xmlns:p14="http://schemas.microsoft.com/office/powerpoint/2010/main" val="61342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extLst>
      <p:ext uri="{BB962C8B-B14F-4D97-AF65-F5344CB8AC3E}">
        <p14:creationId xmlns:p14="http://schemas.microsoft.com/office/powerpoint/2010/main" val="213217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3</a:t>
            </a:fld>
            <a:endParaRPr lang="zh-CN" altLang="en-US"/>
          </a:p>
        </p:txBody>
      </p:sp>
    </p:spTree>
    <p:extLst>
      <p:ext uri="{BB962C8B-B14F-4D97-AF65-F5344CB8AC3E}">
        <p14:creationId xmlns:p14="http://schemas.microsoft.com/office/powerpoint/2010/main" val="363916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4</a:t>
            </a:fld>
            <a:endParaRPr lang="zh-CN" altLang="en-US"/>
          </a:p>
        </p:txBody>
      </p:sp>
    </p:spTree>
    <p:extLst>
      <p:ext uri="{BB962C8B-B14F-4D97-AF65-F5344CB8AC3E}">
        <p14:creationId xmlns:p14="http://schemas.microsoft.com/office/powerpoint/2010/main" val="304827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5</a:t>
            </a:fld>
            <a:endParaRPr lang="zh-CN" altLang="en-US"/>
          </a:p>
        </p:txBody>
      </p:sp>
    </p:spTree>
    <p:extLst>
      <p:ext uri="{BB962C8B-B14F-4D97-AF65-F5344CB8AC3E}">
        <p14:creationId xmlns:p14="http://schemas.microsoft.com/office/powerpoint/2010/main" val="2266173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6</a:t>
            </a:fld>
            <a:endParaRPr lang="zh-CN" altLang="en-US"/>
          </a:p>
        </p:txBody>
      </p:sp>
    </p:spTree>
    <p:extLst>
      <p:ext uri="{BB962C8B-B14F-4D97-AF65-F5344CB8AC3E}">
        <p14:creationId xmlns:p14="http://schemas.microsoft.com/office/powerpoint/2010/main" val="1402449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8</a:t>
            </a:fld>
            <a:endParaRPr lang="zh-CN" altLang="en-US"/>
          </a:p>
        </p:txBody>
      </p:sp>
    </p:spTree>
    <p:extLst>
      <p:ext uri="{BB962C8B-B14F-4D97-AF65-F5344CB8AC3E}">
        <p14:creationId xmlns:p14="http://schemas.microsoft.com/office/powerpoint/2010/main" val="309750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47</a:t>
            </a:fld>
            <a:endParaRPr lang="zh-CN" altLang="en-US"/>
          </a:p>
        </p:txBody>
      </p:sp>
    </p:spTree>
    <p:extLst>
      <p:ext uri="{BB962C8B-B14F-4D97-AF65-F5344CB8AC3E}">
        <p14:creationId xmlns:p14="http://schemas.microsoft.com/office/powerpoint/2010/main" val="23708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58</a:t>
            </a:fld>
            <a:endParaRPr lang="zh-CN" altLang="en-US"/>
          </a:p>
        </p:txBody>
      </p:sp>
    </p:spTree>
    <p:extLst>
      <p:ext uri="{BB962C8B-B14F-4D97-AF65-F5344CB8AC3E}">
        <p14:creationId xmlns:p14="http://schemas.microsoft.com/office/powerpoint/2010/main" val="90558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grpSp>
        <p:nvGrpSpPr>
          <p:cNvPr id="11" name="组合 10"/>
          <p:cNvGrpSpPr/>
          <p:nvPr userDrawn="1"/>
        </p:nvGrpSpPr>
        <p:grpSpPr>
          <a:xfrm>
            <a:off x="0" y="0"/>
            <a:ext cx="12192000" cy="6858000"/>
            <a:chOff x="0" y="0"/>
            <a:chExt cx="12192000" cy="685800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3" name="矩形 12"/>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日期占位符 1"/>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pPr/>
              <a:t>‹#›</a:t>
            </a:fld>
            <a:endParaRPr lang="zh-CN" altLang="en-US"/>
          </a:p>
        </p:txBody>
      </p:sp>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45087AF9-B7AD-4F9E-B00D-B7CBB8AA4664}"/>
              </a:ext>
            </a:extLst>
          </p:cNvPr>
          <p:cNvPicPr>
            <a:picLocks noChangeAspect="1"/>
          </p:cNvPicPr>
          <p:nvPr userDrawn="1"/>
        </p:nvPicPr>
        <p:blipFill>
          <a:blip r:embed="rId3">
            <a:extLst>
              <a:ext uri="{28A0092B-C50C-407E-A947-70E740481C1C}">
                <a14:useLocalDpi xmlns:a14="http://schemas.microsoft.com/office/drawing/2010/main" val="0"/>
              </a:ext>
            </a:extLst>
          </a:blip>
          <a:srcRect l="25184" r="25184"/>
          <a:stretch/>
        </p:blipFill>
        <p:spPr>
          <a:xfrm>
            <a:off x="7093527" y="0"/>
            <a:ext cx="5098473" cy="6858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pPr/>
              <a:t>‹#›</a:t>
            </a:fld>
            <a:endParaRPr lang="zh-CN" altLang="en-US"/>
          </a:p>
        </p:txBody>
      </p:sp>
      <p:sp>
        <p:nvSpPr>
          <p:cNvPr id="8" name="矩形 7"/>
          <p:cNvSpPr/>
          <p:nvPr userDrawn="1"/>
        </p:nvSpPr>
        <p:spPr>
          <a:xfrm>
            <a:off x="0" y="2084111"/>
            <a:ext cx="12192000" cy="2689778"/>
          </a:xfrm>
          <a:prstGeom prst="rect">
            <a:avLst/>
          </a:prstGeom>
          <a:solidFill>
            <a:schemeClr val="dk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DFFFD3-C282-48E8-AB0A-13DCC6F3278A}" type="datetimeFigureOut">
              <a:rPr lang="zh-CN" altLang="en-US" smtClean="0"/>
              <a:pPr/>
              <a:t>2024/9/14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a:off x="0" y="0"/>
            <a:ext cx="12192000" cy="6858000"/>
            <a:chOff x="0" y="0"/>
            <a:chExt cx="12192000" cy="685800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 name="组合 10"/>
          <p:cNvGrpSpPr/>
          <p:nvPr userDrawn="1"/>
        </p:nvGrpSpPr>
        <p:grpSpPr>
          <a:xfrm>
            <a:off x="-1" y="127322"/>
            <a:ext cx="12192001" cy="613458"/>
            <a:chOff x="-1" y="127322"/>
            <a:chExt cx="12192001" cy="613458"/>
          </a:xfrm>
        </p:grpSpPr>
        <p:cxnSp>
          <p:nvCxnSpPr>
            <p:cNvPr id="12" name="直接连接符 11"/>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 y="127322"/>
              <a:ext cx="150471" cy="61345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196769" y="127322"/>
              <a:ext cx="150471" cy="61345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6" name="组合 15"/>
          <p:cNvGrpSpPr/>
          <p:nvPr userDrawn="1"/>
        </p:nvGrpSpPr>
        <p:grpSpPr>
          <a:xfrm>
            <a:off x="1" y="6661300"/>
            <a:ext cx="12192000" cy="209376"/>
            <a:chOff x="1" y="6661300"/>
            <a:chExt cx="12192000" cy="209376"/>
          </a:xfrm>
          <a:solidFill>
            <a:srgbClr val="044622"/>
          </a:solidFill>
        </p:grpSpPr>
        <p:sp>
          <p:nvSpPr>
            <p:cNvPr id="17" name="矩形 16"/>
            <p:cNvSpPr/>
            <p:nvPr/>
          </p:nvSpPr>
          <p:spPr>
            <a:xfrm>
              <a:off x="1" y="6661300"/>
              <a:ext cx="12192000" cy="20937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箭头: V 形 17"/>
            <p:cNvSpPr/>
            <p:nvPr/>
          </p:nvSpPr>
          <p:spPr>
            <a:xfrm>
              <a:off x="12009022" y="6695086"/>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sp>
          <p:nvSpPr>
            <p:cNvPr id="19" name="箭头: V 形 18"/>
            <p:cNvSpPr/>
            <p:nvPr/>
          </p:nvSpPr>
          <p:spPr>
            <a:xfrm rot="10800000">
              <a:off x="37157" y="6695085"/>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grpSp>
      <p:sp>
        <p:nvSpPr>
          <p:cNvPr id="24" name="文本框 23">
            <a:extLst>
              <a:ext uri="{FF2B5EF4-FFF2-40B4-BE49-F238E27FC236}">
                <a16:creationId xmlns:a16="http://schemas.microsoft.com/office/drawing/2014/main" id="{CC8D994C-A50B-4153-88A5-E81AA2EE0D19}"/>
              </a:ext>
            </a:extLst>
          </p:cNvPr>
          <p:cNvSpPr txBox="1"/>
          <p:nvPr userDrawn="1"/>
        </p:nvSpPr>
        <p:spPr>
          <a:xfrm>
            <a:off x="-1" y="6258194"/>
            <a:ext cx="2677403" cy="369332"/>
          </a:xfrm>
          <a:prstGeom prst="rect">
            <a:avLst/>
          </a:prstGeom>
          <a:noFill/>
        </p:spPr>
        <p:txBody>
          <a:bodyPr wrap="square">
            <a:spAutoFit/>
          </a:bodyPr>
          <a:lstStyle/>
          <a:p>
            <a:r>
              <a:rPr lang="zh-CN" altLang="en-US" sz="1800" dirty="0">
                <a:solidFill>
                  <a:schemeClr val="dk1">
                    <a:lumMod val="100000"/>
                  </a:schemeClr>
                </a:solidFill>
                <a:latin typeface="方正舒体" panose="02010601030101010101" pitchFamily="2" charset="-122"/>
                <a:ea typeface="方正舒体" panose="02010601030101010101" pitchFamily="2" charset="-122"/>
              </a:rPr>
              <a:t>团结 勤奋 求是 创新</a:t>
            </a:r>
            <a:endParaRPr lang="zh-CN" altLang="en-US" dirty="0">
              <a:solidFill>
                <a:schemeClr val="dk1">
                  <a:lumMod val="100000"/>
                </a:schemeClr>
              </a:solidFill>
            </a:endParaRPr>
          </a:p>
        </p:txBody>
      </p:sp>
      <p:pic>
        <p:nvPicPr>
          <p:cNvPr id="2" name="图片 1" descr="徽标&#10;&#10;描述已自动生成">
            <a:extLst>
              <a:ext uri="{FF2B5EF4-FFF2-40B4-BE49-F238E27FC236}">
                <a16:creationId xmlns:a16="http://schemas.microsoft.com/office/drawing/2014/main" id="{DFB5CB62-DA06-54D6-854D-AD51B2E0F8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22445" y="71039"/>
            <a:ext cx="598703" cy="59870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grpSp>
        <p:nvGrpSpPr>
          <p:cNvPr id="10" name="组合 9"/>
          <p:cNvGrpSpPr/>
          <p:nvPr userDrawn="1"/>
        </p:nvGrpSpPr>
        <p:grpSpPr>
          <a:xfrm>
            <a:off x="0" y="0"/>
            <a:ext cx="12192000" cy="6858000"/>
            <a:chOff x="0" y="0"/>
            <a:chExt cx="12192000" cy="685800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 name="图片 8">
            <a:extLst>
              <a:ext uri="{FF2B5EF4-FFF2-40B4-BE49-F238E27FC236}">
                <a16:creationId xmlns:a16="http://schemas.microsoft.com/office/drawing/2014/main" id="{F7C549E9-DBF4-43E5-9A8F-ECF613BEE2B3}"/>
              </a:ext>
            </a:extLst>
          </p:cNvPr>
          <p:cNvPicPr>
            <a:picLocks noChangeAspect="1"/>
          </p:cNvPicPr>
          <p:nvPr userDrawn="1"/>
        </p:nvPicPr>
        <p:blipFill>
          <a:blip r:embed="rId3">
            <a:extLst>
              <a:ext uri="{28A0092B-C50C-407E-A947-70E740481C1C}">
                <a14:useLocalDpi xmlns:a14="http://schemas.microsoft.com/office/drawing/2010/main" val="0"/>
              </a:ext>
            </a:extLst>
          </a:blip>
          <a:srcRect t="12220" b="12220"/>
          <a:stretch/>
        </p:blipFill>
        <p:spPr>
          <a:xfrm>
            <a:off x="-17296" y="-436880"/>
            <a:ext cx="12209296" cy="3136612"/>
          </a:xfrm>
          <a:prstGeom prst="rect">
            <a:avLst/>
          </a:prstGeom>
        </p:spPr>
      </p:pic>
      <p:sp>
        <p:nvSpPr>
          <p:cNvPr id="13" name="矩形 12">
            <a:extLst>
              <a:ext uri="{FF2B5EF4-FFF2-40B4-BE49-F238E27FC236}">
                <a16:creationId xmlns:a16="http://schemas.microsoft.com/office/drawing/2014/main" id="{EC6D8398-2CA2-472E-B01D-3465FEF1FC56}"/>
              </a:ext>
            </a:extLst>
          </p:cNvPr>
          <p:cNvSpPr/>
          <p:nvPr userDrawn="1"/>
        </p:nvSpPr>
        <p:spPr>
          <a:xfrm>
            <a:off x="-10274" y="-445659"/>
            <a:ext cx="12192000" cy="3147848"/>
          </a:xfrm>
          <a:prstGeom prst="rect">
            <a:avLst/>
          </a:prstGeom>
          <a:solidFill>
            <a:schemeClr val="dk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FFFD3-C282-48E8-AB0A-13DCC6F3278A}" type="datetimeFigureOut">
              <a:rPr lang="zh-CN" altLang="en-US" smtClean="0"/>
              <a:pPr/>
              <a:t>2024/9/14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2FF0A-A20F-45FC-ABD3-D4655AE8E18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ShowMeAI-Hub"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8.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6.png"/><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hemeOverride" Target="../theme/themeOverride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hemeOverride" Target="../theme/themeOverride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hyperlink" Target="https://publicprompts.art/" TargetMode="External"/><Relationship Id="rId2" Type="http://schemas.openxmlformats.org/officeDocument/2006/relationships/hyperlink" Target="https://promptnice.com/market?orderSort=%E6%9C%80%E7%83%AD" TargetMode="External"/><Relationship Id="rId1" Type="http://schemas.openxmlformats.org/officeDocument/2006/relationships/slideLayout" Target="../slideLayouts/slideLayout8.xml"/><Relationship Id="rId6" Type="http://schemas.openxmlformats.org/officeDocument/2006/relationships/hyperlink" Target="https://flowgpt.com/" TargetMode="External"/><Relationship Id="rId5" Type="http://schemas.openxmlformats.org/officeDocument/2006/relationships/hyperlink" Target="https://aixiaolei.github.io/aigc-act2prompt/" TargetMode="External"/><Relationship Id="rId4" Type="http://schemas.openxmlformats.org/officeDocument/2006/relationships/hyperlink" Target="https://learningprompt.wiki/"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hemeOverride" Target="../theme/themeOverride8.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hemeOverride" Target="../theme/themeOverride5.xml"/><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hemeOverride" Target="../theme/themeOverride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275232" y="2743534"/>
            <a:ext cx="7468205"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国产模型工具原理及基本应用</a:t>
            </a:r>
          </a:p>
        </p:txBody>
      </p:sp>
      <p:sp>
        <p:nvSpPr>
          <p:cNvPr id="14" name="文本框 13"/>
          <p:cNvSpPr txBox="1"/>
          <p:nvPr/>
        </p:nvSpPr>
        <p:spPr>
          <a:xfrm>
            <a:off x="4339481" y="3952632"/>
            <a:ext cx="2250327" cy="36830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讲师：李甜甜</a:t>
            </a:r>
          </a:p>
        </p:txBody>
      </p:sp>
      <p:sp>
        <p:nvSpPr>
          <p:cNvPr id="15" name="文本框 14"/>
          <p:cNvSpPr txBox="1"/>
          <p:nvPr/>
        </p:nvSpPr>
        <p:spPr>
          <a:xfrm>
            <a:off x="6807425" y="3952632"/>
            <a:ext cx="274390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助手：马炫轩</a:t>
            </a:r>
          </a:p>
        </p:txBody>
      </p:sp>
      <p:cxnSp>
        <p:nvCxnSpPr>
          <p:cNvPr id="11" name="直接连接符 10"/>
          <p:cNvCxnSpPr/>
          <p:nvPr/>
        </p:nvCxnSpPr>
        <p:spPr>
          <a:xfrm>
            <a:off x="4182666" y="2584580"/>
            <a:ext cx="1" cy="185679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099B9B6-2B6F-EFC7-D8F7-1FFD0B2BEB21}"/>
              </a:ext>
            </a:extLst>
          </p:cNvPr>
          <p:cNvSpPr txBox="1"/>
          <p:nvPr/>
        </p:nvSpPr>
        <p:spPr>
          <a:xfrm>
            <a:off x="4339481" y="3560186"/>
            <a:ext cx="5800959" cy="307777"/>
          </a:xfrm>
          <a:prstGeom prst="rect">
            <a:avLst/>
          </a:prstGeom>
          <a:noFill/>
        </p:spPr>
        <p:txBody>
          <a:bodyPr wrap="square" rtlCol="0">
            <a:spAutoFit/>
          </a:bodyPr>
          <a:lstStyle/>
          <a:p>
            <a:r>
              <a:rPr lang="en-US" altLang="zh-CN" sz="1400" dirty="0">
                <a:solidFill>
                  <a:schemeClr val="bg1"/>
                </a:solidFill>
              </a:rPr>
              <a:t>Principle and basic application of domestic model tool</a:t>
            </a:r>
            <a:endParaRPr lang="zh-CN" altLang="en-US" sz="1400" dirty="0">
              <a:solidFill>
                <a:schemeClr val="bg1"/>
              </a:solidFill>
            </a:endParaRPr>
          </a:p>
        </p:txBody>
      </p:sp>
      <p:pic>
        <p:nvPicPr>
          <p:cNvPr id="5" name="图片 4" descr="徽标&#10;&#10;描述已自动生成">
            <a:extLst>
              <a:ext uri="{FF2B5EF4-FFF2-40B4-BE49-F238E27FC236}">
                <a16:creationId xmlns:a16="http://schemas.microsoft.com/office/drawing/2014/main" id="{E2AC89E0-F795-C9E4-15F6-35D2F0656A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7908" y="2373468"/>
            <a:ext cx="2031459" cy="203145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F11F1AE4-5C49-B460-5E6E-92C37AEBB68F}"/>
              </a:ext>
            </a:extLst>
          </p:cNvPr>
          <p:cNvSpPr txBox="1"/>
          <p:nvPr/>
        </p:nvSpPr>
        <p:spPr>
          <a:xfrm>
            <a:off x="958463" y="1542679"/>
            <a:ext cx="5038300" cy="3613149"/>
          </a:xfrm>
          <a:prstGeom prst="rect">
            <a:avLst/>
          </a:prstGeom>
        </p:spPr>
        <p:txBody>
          <a:bodyPr vert="horz" lIns="91440" tIns="45720" rIns="91440" bIns="45720" rtlCol="0" anchor="ctr">
            <a:normAutofit/>
          </a:bodyPr>
          <a:lstStyle/>
          <a:p>
            <a:pPr>
              <a:lnSpc>
                <a:spcPct val="90000"/>
              </a:lnSpc>
              <a:spcBef>
                <a:spcPts val="1000"/>
              </a:spcBef>
            </a:pPr>
            <a:r>
              <a:rPr lang="zh-CN" altLang="en-US" sz="2800"/>
              <a:t>截止目前为止，看起来知识图谱主要是一堆三元组，那用关系数据库来存储可以吗？</a:t>
            </a:r>
            <a:endParaRPr lang="zh-CN" altLang="en-US" sz="2800" dirty="0"/>
          </a:p>
        </p:txBody>
      </p:sp>
      <p:pic>
        <p:nvPicPr>
          <p:cNvPr id="16" name="图片 15" descr="图标&#10;&#10;描述已自动生成">
            <a:extLst>
              <a:ext uri="{FF2B5EF4-FFF2-40B4-BE49-F238E27FC236}">
                <a16:creationId xmlns:a16="http://schemas.microsoft.com/office/drawing/2014/main" id="{4CEC62FA-5CA7-8A03-0045-621E1CC4D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630" y="453838"/>
            <a:ext cx="5950323" cy="5950323"/>
          </a:xfrm>
          <a:prstGeom prst="rect">
            <a:avLst/>
          </a:prstGeom>
        </p:spPr>
      </p:pic>
    </p:spTree>
    <p:extLst>
      <p:ext uri="{BB962C8B-B14F-4D97-AF65-F5344CB8AC3E}">
        <p14:creationId xmlns:p14="http://schemas.microsoft.com/office/powerpoint/2010/main" val="313698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文本框 2">
            <a:extLst>
              <a:ext uri="{FF2B5EF4-FFF2-40B4-BE49-F238E27FC236}">
                <a16:creationId xmlns:a16="http://schemas.microsoft.com/office/drawing/2014/main" id="{2C61A814-AC14-B234-8FD3-5A138ED13ED7}"/>
              </a:ext>
            </a:extLst>
          </p:cNvPr>
          <p:cNvGraphicFramePr/>
          <p:nvPr>
            <p:extLst>
              <p:ext uri="{D42A27DB-BD31-4B8C-83A1-F6EECF244321}">
                <p14:modId xmlns:p14="http://schemas.microsoft.com/office/powerpoint/2010/main" val="4259873955"/>
              </p:ext>
            </p:extLst>
          </p:nvPr>
        </p:nvGraphicFramePr>
        <p:xfrm>
          <a:off x="6096000" y="2080591"/>
          <a:ext cx="5200153" cy="4212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599FD757-B22C-42B2-7A20-B6C31E964361}"/>
              </a:ext>
            </a:extLst>
          </p:cNvPr>
          <p:cNvSpPr/>
          <p:nvPr/>
        </p:nvSpPr>
        <p:spPr>
          <a:xfrm>
            <a:off x="11416415" y="0"/>
            <a:ext cx="885455" cy="6849700"/>
          </a:xfrm>
          <a:prstGeom prst="rect">
            <a:avLst/>
          </a:prstGeom>
          <a:solidFill>
            <a:schemeClr val="bg1"/>
          </a:solidFill>
          <a:ln>
            <a:solidFill>
              <a:srgbClr val="FBF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50C74A1-31BB-0F8F-402C-DF082E516D10}"/>
              </a:ext>
            </a:extLst>
          </p:cNvPr>
          <p:cNvSpPr txBox="1"/>
          <p:nvPr/>
        </p:nvSpPr>
        <p:spPr>
          <a:xfrm>
            <a:off x="6453809" y="2014331"/>
            <a:ext cx="1404730" cy="646331"/>
          </a:xfrm>
          <a:prstGeom prst="rect">
            <a:avLst/>
          </a:prstGeom>
          <a:noFill/>
        </p:spPr>
        <p:txBody>
          <a:bodyPr wrap="square" rtlCol="0">
            <a:spAutoFit/>
          </a:bodyPr>
          <a:lstStyle/>
          <a:p>
            <a:r>
              <a:rPr lang="zh-CN" altLang="en-US" sz="3600" b="1" dirty="0"/>
              <a:t>从</a:t>
            </a:r>
          </a:p>
        </p:txBody>
      </p:sp>
      <p:pic>
        <p:nvPicPr>
          <p:cNvPr id="6" name="图片 5" descr="图标&#10;&#10;描述已自动生成">
            <a:extLst>
              <a:ext uri="{FF2B5EF4-FFF2-40B4-BE49-F238E27FC236}">
                <a16:creationId xmlns:a16="http://schemas.microsoft.com/office/drawing/2014/main" id="{FDC1F026-313A-A21C-08CF-FB440E376A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616" y="896075"/>
            <a:ext cx="4447015" cy="4447015"/>
          </a:xfrm>
          <a:prstGeom prst="rect">
            <a:avLst/>
          </a:prstGeom>
        </p:spPr>
      </p:pic>
    </p:spTree>
    <p:extLst>
      <p:ext uri="{BB962C8B-B14F-4D97-AF65-F5344CB8AC3E}">
        <p14:creationId xmlns:p14="http://schemas.microsoft.com/office/powerpoint/2010/main" val="1307382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0B59FB-D5D5-94B6-0149-5DD0F2F61796}"/>
              </a:ext>
            </a:extLst>
          </p:cNvPr>
          <p:cNvPicPr>
            <a:picLocks noChangeAspect="1"/>
          </p:cNvPicPr>
          <p:nvPr/>
        </p:nvPicPr>
        <p:blipFill>
          <a:blip r:embed="rId2"/>
          <a:stretch>
            <a:fillRect/>
          </a:stretch>
        </p:blipFill>
        <p:spPr>
          <a:xfrm>
            <a:off x="257631" y="1876494"/>
            <a:ext cx="11676738" cy="4160178"/>
          </a:xfrm>
          <a:prstGeom prst="rect">
            <a:avLst/>
          </a:prstGeom>
        </p:spPr>
      </p:pic>
      <p:sp>
        <p:nvSpPr>
          <p:cNvPr id="6" name="文本框 5">
            <a:extLst>
              <a:ext uri="{FF2B5EF4-FFF2-40B4-BE49-F238E27FC236}">
                <a16:creationId xmlns:a16="http://schemas.microsoft.com/office/drawing/2014/main" id="{AE7931E6-86F2-8E56-0569-E433F9263CBB}"/>
              </a:ext>
            </a:extLst>
          </p:cNvPr>
          <p:cNvSpPr txBox="1"/>
          <p:nvPr/>
        </p:nvSpPr>
        <p:spPr>
          <a:xfrm>
            <a:off x="283660" y="1056670"/>
            <a:ext cx="6137018" cy="584775"/>
          </a:xfrm>
          <a:prstGeom prst="rect">
            <a:avLst/>
          </a:prstGeom>
          <a:noFill/>
        </p:spPr>
        <p:txBody>
          <a:bodyPr wrap="square" rtlCol="0">
            <a:spAutoFit/>
          </a:bodyPr>
          <a:lstStyle/>
          <a:p>
            <a:r>
              <a:rPr lang="zh-CN" altLang="en-US" sz="3200" b="1" dirty="0"/>
              <a:t>知识图谱</a:t>
            </a:r>
            <a:r>
              <a:rPr lang="en-US" altLang="zh-CN" sz="3200" b="1" dirty="0"/>
              <a:t>—</a:t>
            </a:r>
            <a:r>
              <a:rPr lang="zh-CN" altLang="en-US" sz="3200" b="1" dirty="0"/>
              <a:t>知识图谱的架构</a:t>
            </a:r>
          </a:p>
        </p:txBody>
      </p:sp>
    </p:spTree>
    <p:extLst>
      <p:ext uri="{BB962C8B-B14F-4D97-AF65-F5344CB8AC3E}">
        <p14:creationId xmlns:p14="http://schemas.microsoft.com/office/powerpoint/2010/main" val="2600830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AAF38A3-CA00-9A0C-B5A8-5E1329AFF305}"/>
              </a:ext>
            </a:extLst>
          </p:cNvPr>
          <p:cNvSpPr txBox="1"/>
          <p:nvPr/>
        </p:nvSpPr>
        <p:spPr>
          <a:xfrm>
            <a:off x="283660" y="1056670"/>
            <a:ext cx="6137018" cy="584775"/>
          </a:xfrm>
          <a:prstGeom prst="rect">
            <a:avLst/>
          </a:prstGeom>
          <a:noFill/>
        </p:spPr>
        <p:txBody>
          <a:bodyPr wrap="square" rtlCol="0">
            <a:spAutoFit/>
          </a:bodyPr>
          <a:lstStyle/>
          <a:p>
            <a:r>
              <a:rPr lang="zh-CN" altLang="en-US" sz="3200" b="1"/>
              <a:t>知识图谱</a:t>
            </a:r>
            <a:r>
              <a:rPr lang="en-US" altLang="zh-CN" sz="3200" b="1"/>
              <a:t>—</a:t>
            </a:r>
            <a:r>
              <a:rPr lang="zh-CN" altLang="en-US" sz="3200" b="1"/>
              <a:t>当下的应用场景</a:t>
            </a:r>
            <a:endParaRPr lang="zh-CN" altLang="en-US" sz="3200" b="1" dirty="0"/>
          </a:p>
        </p:txBody>
      </p:sp>
      <p:pic>
        <p:nvPicPr>
          <p:cNvPr id="4" name="图片 3">
            <a:extLst>
              <a:ext uri="{FF2B5EF4-FFF2-40B4-BE49-F238E27FC236}">
                <a16:creationId xmlns:a16="http://schemas.microsoft.com/office/drawing/2014/main" id="{CF742348-7694-DD40-353F-56F9A5A4BF62}"/>
              </a:ext>
            </a:extLst>
          </p:cNvPr>
          <p:cNvPicPr>
            <a:picLocks noChangeAspect="1"/>
          </p:cNvPicPr>
          <p:nvPr/>
        </p:nvPicPr>
        <p:blipFill>
          <a:blip r:embed="rId2"/>
          <a:stretch>
            <a:fillRect/>
          </a:stretch>
        </p:blipFill>
        <p:spPr>
          <a:xfrm>
            <a:off x="828261" y="1989978"/>
            <a:ext cx="10807148" cy="4016761"/>
          </a:xfrm>
          <a:prstGeom prst="rect">
            <a:avLst/>
          </a:prstGeom>
        </p:spPr>
      </p:pic>
    </p:spTree>
    <p:extLst>
      <p:ext uri="{BB962C8B-B14F-4D97-AF65-F5344CB8AC3E}">
        <p14:creationId xmlns:p14="http://schemas.microsoft.com/office/powerpoint/2010/main" val="2973621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7702D20-6A9F-40D3-C30F-0223DBC84CF8}"/>
              </a:ext>
            </a:extLst>
          </p:cNvPr>
          <p:cNvPicPr>
            <a:picLocks noChangeAspect="1"/>
          </p:cNvPicPr>
          <p:nvPr/>
        </p:nvPicPr>
        <p:blipFill>
          <a:blip r:embed="rId2"/>
          <a:stretch>
            <a:fillRect/>
          </a:stretch>
        </p:blipFill>
        <p:spPr>
          <a:xfrm>
            <a:off x="357187" y="1787593"/>
            <a:ext cx="11477625" cy="4276725"/>
          </a:xfrm>
          <a:prstGeom prst="rect">
            <a:avLst/>
          </a:prstGeom>
        </p:spPr>
      </p:pic>
      <p:sp>
        <p:nvSpPr>
          <p:cNvPr id="6" name="文本框 5">
            <a:extLst>
              <a:ext uri="{FF2B5EF4-FFF2-40B4-BE49-F238E27FC236}">
                <a16:creationId xmlns:a16="http://schemas.microsoft.com/office/drawing/2014/main" id="{44610964-FE5C-B1CE-EB29-4460DDBC0DD4}"/>
              </a:ext>
            </a:extLst>
          </p:cNvPr>
          <p:cNvSpPr txBox="1"/>
          <p:nvPr/>
        </p:nvSpPr>
        <p:spPr>
          <a:xfrm>
            <a:off x="283660" y="1056670"/>
            <a:ext cx="6137018" cy="584775"/>
          </a:xfrm>
          <a:prstGeom prst="rect">
            <a:avLst/>
          </a:prstGeom>
          <a:noFill/>
        </p:spPr>
        <p:txBody>
          <a:bodyPr wrap="square" rtlCol="0">
            <a:spAutoFit/>
          </a:bodyPr>
          <a:lstStyle/>
          <a:p>
            <a:r>
              <a:rPr lang="zh-CN" altLang="en-US" sz="3200" b="1" dirty="0"/>
              <a:t>知识图谱</a:t>
            </a:r>
            <a:r>
              <a:rPr lang="en-US" altLang="zh-CN" sz="3200" b="1" dirty="0"/>
              <a:t>—</a:t>
            </a:r>
            <a:r>
              <a:rPr lang="zh-CN" altLang="en-US" sz="3200" b="1" dirty="0"/>
              <a:t>当下的应用场景</a:t>
            </a:r>
          </a:p>
        </p:txBody>
      </p:sp>
    </p:spTree>
    <p:extLst>
      <p:ext uri="{BB962C8B-B14F-4D97-AF65-F5344CB8AC3E}">
        <p14:creationId xmlns:p14="http://schemas.microsoft.com/office/powerpoint/2010/main" val="267837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03E26E-C1CA-1B89-D3A6-0557555F1D64}"/>
              </a:ext>
            </a:extLst>
          </p:cNvPr>
          <p:cNvPicPr>
            <a:picLocks noChangeAspect="1"/>
          </p:cNvPicPr>
          <p:nvPr/>
        </p:nvPicPr>
        <p:blipFill>
          <a:blip r:embed="rId2"/>
          <a:stretch>
            <a:fillRect/>
          </a:stretch>
        </p:blipFill>
        <p:spPr>
          <a:xfrm>
            <a:off x="395287" y="1882430"/>
            <a:ext cx="11401425" cy="4219575"/>
          </a:xfrm>
          <a:prstGeom prst="rect">
            <a:avLst/>
          </a:prstGeom>
        </p:spPr>
      </p:pic>
      <p:sp>
        <p:nvSpPr>
          <p:cNvPr id="4" name="文本框 3">
            <a:extLst>
              <a:ext uri="{FF2B5EF4-FFF2-40B4-BE49-F238E27FC236}">
                <a16:creationId xmlns:a16="http://schemas.microsoft.com/office/drawing/2014/main" id="{1164FA0F-BD03-C720-6B56-DFFC2FE5D757}"/>
              </a:ext>
            </a:extLst>
          </p:cNvPr>
          <p:cNvSpPr txBox="1"/>
          <p:nvPr/>
        </p:nvSpPr>
        <p:spPr>
          <a:xfrm>
            <a:off x="283660" y="1056670"/>
            <a:ext cx="6137018" cy="584775"/>
          </a:xfrm>
          <a:prstGeom prst="rect">
            <a:avLst/>
          </a:prstGeom>
          <a:noFill/>
        </p:spPr>
        <p:txBody>
          <a:bodyPr wrap="square" rtlCol="0">
            <a:spAutoFit/>
          </a:bodyPr>
          <a:lstStyle/>
          <a:p>
            <a:r>
              <a:rPr lang="zh-CN" altLang="en-US" sz="3200" b="1" dirty="0"/>
              <a:t>知识图谱</a:t>
            </a:r>
            <a:r>
              <a:rPr lang="en-US" altLang="zh-CN" sz="3200" b="1" dirty="0"/>
              <a:t>—</a:t>
            </a:r>
            <a:r>
              <a:rPr lang="zh-CN" altLang="en-US" sz="3200" b="1" dirty="0"/>
              <a:t>当下的应用场景</a:t>
            </a:r>
          </a:p>
        </p:txBody>
      </p:sp>
    </p:spTree>
    <p:extLst>
      <p:ext uri="{BB962C8B-B14F-4D97-AF65-F5344CB8AC3E}">
        <p14:creationId xmlns:p14="http://schemas.microsoft.com/office/powerpoint/2010/main" val="128866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F445308-4DB4-3CCB-70A1-2DDDB48D42ED}"/>
              </a:ext>
            </a:extLst>
          </p:cNvPr>
          <p:cNvSpPr txBox="1"/>
          <p:nvPr/>
        </p:nvSpPr>
        <p:spPr>
          <a:xfrm>
            <a:off x="283660" y="1056670"/>
            <a:ext cx="6137018" cy="584775"/>
          </a:xfrm>
          <a:prstGeom prst="rect">
            <a:avLst/>
          </a:prstGeom>
          <a:noFill/>
        </p:spPr>
        <p:txBody>
          <a:bodyPr wrap="square" rtlCol="0">
            <a:spAutoFit/>
          </a:bodyPr>
          <a:lstStyle/>
          <a:p>
            <a:r>
              <a:rPr lang="zh-CN" altLang="en-US" sz="3200" b="1" dirty="0"/>
              <a:t>知识图谱</a:t>
            </a:r>
            <a:r>
              <a:rPr lang="en-US" altLang="zh-CN" sz="3200" b="1" dirty="0"/>
              <a:t>—</a:t>
            </a:r>
            <a:r>
              <a:rPr lang="zh-CN" altLang="en-US" sz="3200" b="1" dirty="0"/>
              <a:t>当下的应用场景</a:t>
            </a:r>
          </a:p>
        </p:txBody>
      </p:sp>
      <p:pic>
        <p:nvPicPr>
          <p:cNvPr id="4" name="图片 3">
            <a:extLst>
              <a:ext uri="{FF2B5EF4-FFF2-40B4-BE49-F238E27FC236}">
                <a16:creationId xmlns:a16="http://schemas.microsoft.com/office/drawing/2014/main" id="{AC2D4A49-4118-1F84-24BD-B4BB22ADFE89}"/>
              </a:ext>
            </a:extLst>
          </p:cNvPr>
          <p:cNvPicPr>
            <a:picLocks noChangeAspect="1"/>
          </p:cNvPicPr>
          <p:nvPr/>
        </p:nvPicPr>
        <p:blipFill>
          <a:blip r:embed="rId2"/>
          <a:stretch>
            <a:fillRect/>
          </a:stretch>
        </p:blipFill>
        <p:spPr>
          <a:xfrm>
            <a:off x="1003155" y="1689650"/>
            <a:ext cx="10327453" cy="4598505"/>
          </a:xfrm>
          <a:prstGeom prst="rect">
            <a:avLst/>
          </a:prstGeom>
        </p:spPr>
      </p:pic>
    </p:spTree>
    <p:extLst>
      <p:ext uri="{BB962C8B-B14F-4D97-AF65-F5344CB8AC3E}">
        <p14:creationId xmlns:p14="http://schemas.microsoft.com/office/powerpoint/2010/main" val="690431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A7726D1-99D3-493D-BAED-A86EB2B012CB}"/>
              </a:ext>
            </a:extLst>
          </p:cNvPr>
          <p:cNvSpPr txBox="1"/>
          <p:nvPr/>
        </p:nvSpPr>
        <p:spPr>
          <a:xfrm>
            <a:off x="283660" y="1056670"/>
            <a:ext cx="6137018" cy="584775"/>
          </a:xfrm>
          <a:prstGeom prst="rect">
            <a:avLst/>
          </a:prstGeom>
          <a:noFill/>
        </p:spPr>
        <p:txBody>
          <a:bodyPr wrap="square" rtlCol="0">
            <a:spAutoFit/>
          </a:bodyPr>
          <a:lstStyle/>
          <a:p>
            <a:r>
              <a:rPr lang="zh-CN" altLang="en-US" sz="3200" b="1"/>
              <a:t>知识图谱</a:t>
            </a:r>
            <a:r>
              <a:rPr lang="en-US" altLang="zh-CN" sz="3200" b="1"/>
              <a:t>—</a:t>
            </a:r>
            <a:r>
              <a:rPr lang="zh-CN" altLang="en-US" sz="3200" b="1"/>
              <a:t>当下的应用场景</a:t>
            </a:r>
            <a:endParaRPr lang="zh-CN" altLang="en-US" sz="3200" b="1" dirty="0"/>
          </a:p>
        </p:txBody>
      </p:sp>
      <p:pic>
        <p:nvPicPr>
          <p:cNvPr id="14" name="图片 13">
            <a:extLst>
              <a:ext uri="{FF2B5EF4-FFF2-40B4-BE49-F238E27FC236}">
                <a16:creationId xmlns:a16="http://schemas.microsoft.com/office/drawing/2014/main" id="{F222CB1B-4EC2-D978-3A55-3B4E54298395}"/>
              </a:ext>
            </a:extLst>
          </p:cNvPr>
          <p:cNvPicPr>
            <a:picLocks noChangeAspect="1"/>
          </p:cNvPicPr>
          <p:nvPr/>
        </p:nvPicPr>
        <p:blipFill>
          <a:blip r:embed="rId2"/>
          <a:stretch>
            <a:fillRect/>
          </a:stretch>
        </p:blipFill>
        <p:spPr>
          <a:xfrm>
            <a:off x="3157280" y="2331582"/>
            <a:ext cx="4991211" cy="3910191"/>
          </a:xfrm>
          <a:prstGeom prst="rect">
            <a:avLst/>
          </a:prstGeom>
        </p:spPr>
      </p:pic>
      <p:pic>
        <p:nvPicPr>
          <p:cNvPr id="12" name="图片 11">
            <a:extLst>
              <a:ext uri="{FF2B5EF4-FFF2-40B4-BE49-F238E27FC236}">
                <a16:creationId xmlns:a16="http://schemas.microsoft.com/office/drawing/2014/main" id="{CEB4CCEF-F470-C887-FE06-FF33DEB788A7}"/>
              </a:ext>
            </a:extLst>
          </p:cNvPr>
          <p:cNvPicPr>
            <a:picLocks noChangeAspect="1"/>
          </p:cNvPicPr>
          <p:nvPr/>
        </p:nvPicPr>
        <p:blipFill>
          <a:blip r:embed="rId3"/>
          <a:stretch>
            <a:fillRect/>
          </a:stretch>
        </p:blipFill>
        <p:spPr>
          <a:xfrm>
            <a:off x="7944678" y="2278574"/>
            <a:ext cx="4028662" cy="3860794"/>
          </a:xfrm>
          <a:prstGeom prst="rect">
            <a:avLst/>
          </a:prstGeom>
        </p:spPr>
      </p:pic>
      <p:sp>
        <p:nvSpPr>
          <p:cNvPr id="16" name="文本框 15">
            <a:extLst>
              <a:ext uri="{FF2B5EF4-FFF2-40B4-BE49-F238E27FC236}">
                <a16:creationId xmlns:a16="http://schemas.microsoft.com/office/drawing/2014/main" id="{1BF2FD86-1194-D8B4-B024-4C02C8EFA2DE}"/>
              </a:ext>
            </a:extLst>
          </p:cNvPr>
          <p:cNvSpPr txBox="1"/>
          <p:nvPr/>
        </p:nvSpPr>
        <p:spPr>
          <a:xfrm>
            <a:off x="119272" y="2731643"/>
            <a:ext cx="3038008" cy="1754326"/>
          </a:xfrm>
          <a:prstGeom prst="rect">
            <a:avLst/>
          </a:prstGeom>
          <a:noFill/>
        </p:spPr>
        <p:txBody>
          <a:bodyPr wrap="square">
            <a:spAutoFit/>
          </a:bodyPr>
          <a:lstStyle/>
          <a:p>
            <a:r>
              <a:rPr lang="zh-CN" altLang="en-US" b="0" i="0" dirty="0">
                <a:solidFill>
                  <a:srgbClr val="333333"/>
                </a:solidFill>
                <a:effectLst/>
                <a:highlight>
                  <a:srgbClr val="FFFFFF"/>
                </a:highlight>
                <a:latin typeface="pingfang SC"/>
              </a:rPr>
              <a:t>  不管是</a:t>
            </a:r>
            <a:r>
              <a:rPr lang="zh-CN" altLang="en-US" i="0" dirty="0">
                <a:solidFill>
                  <a:srgbClr val="333333"/>
                </a:solidFill>
                <a:effectLst/>
                <a:highlight>
                  <a:srgbClr val="FFFFFF"/>
                </a:highlight>
                <a:latin typeface="pingfang SC"/>
              </a:rPr>
              <a:t>新锐公司</a:t>
            </a:r>
            <a:r>
              <a:rPr lang="zh-CN" altLang="en-US" b="0" i="0" dirty="0">
                <a:solidFill>
                  <a:srgbClr val="333333"/>
                </a:solidFill>
                <a:effectLst/>
                <a:highlight>
                  <a:srgbClr val="FFFFFF"/>
                </a:highlight>
                <a:latin typeface="pingfang SC"/>
              </a:rPr>
              <a:t>还是</a:t>
            </a:r>
            <a:r>
              <a:rPr lang="zh-CN" altLang="en-US" i="0" dirty="0">
                <a:solidFill>
                  <a:srgbClr val="333333"/>
                </a:solidFill>
                <a:effectLst/>
                <a:highlight>
                  <a:srgbClr val="FFFFFF"/>
                </a:highlight>
                <a:latin typeface="pingfang SC"/>
              </a:rPr>
              <a:t>巨头公司。</a:t>
            </a:r>
            <a:endParaRPr lang="en-US" altLang="zh-CN" b="0" i="0" dirty="0">
              <a:solidFill>
                <a:srgbClr val="333333"/>
              </a:solidFill>
              <a:effectLst/>
              <a:highlight>
                <a:srgbClr val="FFFFFF"/>
              </a:highlight>
              <a:latin typeface="pingfang SC"/>
            </a:endParaRPr>
          </a:p>
          <a:p>
            <a:r>
              <a:rPr lang="zh-CN" altLang="en-US" b="1" i="0" dirty="0">
                <a:solidFill>
                  <a:srgbClr val="333333"/>
                </a:solidFill>
                <a:effectLst/>
                <a:highlight>
                  <a:srgbClr val="FFFFFF"/>
                </a:highlight>
                <a:latin typeface="pingfang SC"/>
              </a:rPr>
              <a:t>  知识图谱领域作为智能应用的支撑性存在</a:t>
            </a:r>
            <a:r>
              <a:rPr lang="zh-CN" altLang="en-US" b="0" i="0" dirty="0">
                <a:solidFill>
                  <a:srgbClr val="333333"/>
                </a:solidFill>
                <a:effectLst/>
                <a:highlight>
                  <a:srgbClr val="FFFFFF"/>
                </a:highlight>
                <a:latin typeface="pingfang SC"/>
              </a:rPr>
              <a:t>，都必然将随着企业上云与数智化的发展而迎来属于自己的契机。</a:t>
            </a:r>
            <a:endParaRPr lang="zh-CN" altLang="en-US" dirty="0"/>
          </a:p>
        </p:txBody>
      </p:sp>
    </p:spTree>
    <p:extLst>
      <p:ext uri="{BB962C8B-B14F-4D97-AF65-F5344CB8AC3E}">
        <p14:creationId xmlns:p14="http://schemas.microsoft.com/office/powerpoint/2010/main" val="3120298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B02730D-17D3-3FB9-D78E-9440CEAF9188}"/>
              </a:ext>
            </a:extLst>
          </p:cNvPr>
          <p:cNvSpPr txBox="1"/>
          <p:nvPr/>
        </p:nvSpPr>
        <p:spPr>
          <a:xfrm>
            <a:off x="7182678" y="5855011"/>
            <a:ext cx="6122504" cy="369332"/>
          </a:xfrm>
          <a:prstGeom prst="rect">
            <a:avLst/>
          </a:prstGeom>
          <a:noFill/>
        </p:spPr>
        <p:txBody>
          <a:bodyPr wrap="square">
            <a:spAutoFit/>
          </a:bodyPr>
          <a:lstStyle/>
          <a:p>
            <a:r>
              <a:rPr lang="en-US" altLang="zh-CN" b="0" i="0" u="none" strike="noStrike" dirty="0">
                <a:solidFill>
                  <a:srgbClr val="4EA1DB"/>
                </a:solidFill>
                <a:effectLst/>
                <a:latin typeface="-apple-system"/>
                <a:hlinkClick r:id="rId2" tooltip="GitHub项目 https://github.com/ShowMeAI-Hub"/>
              </a:rPr>
              <a:t>GitHub</a:t>
            </a:r>
            <a:r>
              <a:rPr lang="zh-CN" altLang="en-US" b="0" i="0" u="none" strike="noStrike" dirty="0">
                <a:solidFill>
                  <a:srgbClr val="4EA1DB"/>
                </a:solidFill>
                <a:effectLst/>
                <a:latin typeface="-apple-system"/>
                <a:hlinkClick r:id="rId2" tooltip="GitHub项目 https://github.com/ShowMeAI-Hub"/>
              </a:rPr>
              <a:t>项目 </a:t>
            </a:r>
            <a:r>
              <a:rPr lang="en-US" altLang="zh-CN" b="0" i="0" u="none" strike="noStrike" dirty="0">
                <a:solidFill>
                  <a:srgbClr val="4EA1DB"/>
                </a:solidFill>
                <a:effectLst/>
                <a:latin typeface="-apple-system"/>
                <a:hlinkClick r:id="rId2" tooltip="GitHub项目 https://github.com/ShowMeAI-Hub"/>
              </a:rPr>
              <a:t>https://github.com/ShowMeAI-Hub</a:t>
            </a:r>
            <a:r>
              <a:rPr lang="en-US" altLang="zh-CN" b="0" i="0" dirty="0">
                <a:solidFill>
                  <a:srgbClr val="333333"/>
                </a:solidFill>
                <a:effectLst/>
                <a:highlight>
                  <a:srgbClr val="EEF0F4"/>
                </a:highlight>
                <a:latin typeface="-apple-system"/>
              </a:rPr>
              <a:t> </a:t>
            </a:r>
            <a:endParaRPr lang="zh-CN" altLang="en-US" dirty="0"/>
          </a:p>
        </p:txBody>
      </p:sp>
      <p:sp>
        <p:nvSpPr>
          <p:cNvPr id="12" name="文本框 11">
            <a:extLst>
              <a:ext uri="{FF2B5EF4-FFF2-40B4-BE49-F238E27FC236}">
                <a16:creationId xmlns:a16="http://schemas.microsoft.com/office/drawing/2014/main" id="{16C4A33D-9D1C-A4F7-9E10-900D993FD515}"/>
              </a:ext>
            </a:extLst>
          </p:cNvPr>
          <p:cNvSpPr txBox="1"/>
          <p:nvPr/>
        </p:nvSpPr>
        <p:spPr>
          <a:xfrm>
            <a:off x="1066800" y="2406397"/>
            <a:ext cx="9780104" cy="3293209"/>
          </a:xfrm>
          <a:prstGeom prst="rect">
            <a:avLst/>
          </a:prstGeom>
          <a:noFill/>
        </p:spPr>
        <p:txBody>
          <a:bodyPr wrap="square">
            <a:spAutoFit/>
          </a:bodyPr>
          <a:lstStyle/>
          <a:p>
            <a:pPr marL="342900" indent="-342900">
              <a:buFont typeface="+mj-lt"/>
              <a:buAutoNum type="arabicPeriod"/>
            </a:pPr>
            <a:r>
              <a:rPr lang="zh-CN" altLang="en-US" sz="1600" dirty="0"/>
              <a:t> 刘峤, 李杨, 段宏,等. 知识图谱构建技术综述J. 计算机研究与发展, 2016, 53(3):582-600.</a:t>
            </a:r>
            <a:endParaRPr lang="en-US" altLang="zh-CN" sz="1600" dirty="0"/>
          </a:p>
          <a:p>
            <a:pPr marL="342900" indent="-342900">
              <a:buFont typeface="+mj-lt"/>
              <a:buAutoNum type="arabicPeriod"/>
            </a:pPr>
            <a:r>
              <a:rPr lang="zh-CN" altLang="en-US" sz="1600" dirty="0"/>
              <a:t> 打怪的蚂蚁. CSDN. 知识图谱技术技巧.</a:t>
            </a:r>
            <a:endParaRPr lang="en-US" altLang="zh-CN" sz="1600" dirty="0"/>
          </a:p>
          <a:p>
            <a:pPr marL="342900" indent="-342900">
              <a:buFont typeface="+mj-lt"/>
              <a:buAutoNum type="arabicPeriod"/>
            </a:pPr>
            <a:r>
              <a:rPr lang="zh-CN" altLang="en-US" sz="1600" dirty="0"/>
              <a:t> Ehrlinger L, Wöß W. Towards a Definition of Knowledge GraphsC// Joint Proceedings of the Posters and Demos Track of,International Conference on Semantic Systems - Semantics2016 and,International Workshop on Semantic Change &amp; Evolving Semantics. 2016.</a:t>
            </a:r>
            <a:endParaRPr lang="en-US" altLang="zh-CN" sz="1600" dirty="0"/>
          </a:p>
          <a:p>
            <a:pPr marL="342900" indent="-342900">
              <a:buFont typeface="+mj-lt"/>
              <a:buAutoNum type="arabicPeriod"/>
            </a:pPr>
            <a:r>
              <a:rPr lang="zh-CN" altLang="en-US" sz="1600" dirty="0"/>
              <a:t> Das R, Neelakantan A, Belanger D, et al. Chains of Reasoning over Entities, Relations, and Text using Recurrent Neural NetworksJ.</a:t>
            </a:r>
            <a:endParaRPr lang="en-US" altLang="zh-CN" sz="1600" dirty="0"/>
          </a:p>
          <a:p>
            <a:pPr marL="342900" indent="-342900">
              <a:buFont typeface="+mj-lt"/>
              <a:buAutoNum type="arabicPeriod"/>
            </a:pPr>
            <a:r>
              <a:rPr lang="zh-CN" altLang="en-US" sz="1600" dirty="0"/>
              <a:t>https://blog.csdn.net/sinat_37574187/article/details/125641593</a:t>
            </a:r>
            <a:endParaRPr lang="en-US" altLang="zh-CN" sz="1600" dirty="0"/>
          </a:p>
          <a:p>
            <a:pPr marL="342900" indent="-342900">
              <a:buFont typeface="+mj-lt"/>
              <a:buAutoNum type="arabicPeriod"/>
            </a:pPr>
            <a:r>
              <a:rPr lang="en-US" altLang="zh-CN" sz="1600" dirty="0"/>
              <a:t>https://blog.csdn.net/Cocktail_py/article/details/119907693</a:t>
            </a:r>
          </a:p>
          <a:p>
            <a:pPr marL="342900" indent="-342900">
              <a:buFont typeface="+mj-lt"/>
              <a:buAutoNum type="arabicPeriod"/>
            </a:pPr>
            <a:r>
              <a:rPr lang="en-US" altLang="zh-CN" sz="1600" dirty="0"/>
              <a:t> https://blog.csdn.net/m0_46521785/article/details/115586482</a:t>
            </a:r>
          </a:p>
          <a:p>
            <a:pPr marL="342900" indent="-342900">
              <a:buFont typeface="+mj-lt"/>
              <a:buAutoNum type="arabicPeriod"/>
            </a:pPr>
            <a:r>
              <a:rPr lang="en-US" altLang="zh-CN" sz="1600" dirty="0"/>
              <a:t>.https://blog.csdn.net/Myx74270512/article/details/128593713</a:t>
            </a:r>
          </a:p>
          <a:p>
            <a:pPr marL="342900" indent="-342900">
              <a:buFont typeface="+mj-lt"/>
              <a:buAutoNum type="arabicPeriod"/>
            </a:pPr>
            <a:r>
              <a:rPr lang="en-US" altLang="zh-CN" sz="1600" dirty="0"/>
              <a:t>https://www.infoq.cn/article/20BdaDw3zBBjVCfyQKtq</a:t>
            </a:r>
          </a:p>
          <a:p>
            <a:pPr marL="342900" indent="-342900">
              <a:buFont typeface="+mj-lt"/>
              <a:buAutoNum type="arabicPeriod"/>
            </a:pPr>
            <a:r>
              <a:rPr lang="en-US" altLang="zh-CN" sz="1600" dirty="0"/>
              <a:t> https://www.cnblogs.com/huangyc/p/10043749.html</a:t>
            </a:r>
          </a:p>
        </p:txBody>
      </p:sp>
      <p:sp>
        <p:nvSpPr>
          <p:cNvPr id="28" name="文本框 27">
            <a:extLst>
              <a:ext uri="{FF2B5EF4-FFF2-40B4-BE49-F238E27FC236}">
                <a16:creationId xmlns:a16="http://schemas.microsoft.com/office/drawing/2014/main" id="{EDC462DE-41A2-60A7-8890-D925E72A58FF}"/>
              </a:ext>
            </a:extLst>
          </p:cNvPr>
          <p:cNvSpPr txBox="1"/>
          <p:nvPr/>
        </p:nvSpPr>
        <p:spPr>
          <a:xfrm>
            <a:off x="775253" y="1839255"/>
            <a:ext cx="1630017" cy="369332"/>
          </a:xfrm>
          <a:prstGeom prst="rect">
            <a:avLst/>
          </a:prstGeom>
          <a:noFill/>
        </p:spPr>
        <p:txBody>
          <a:bodyPr wrap="square" rtlCol="0">
            <a:spAutoFit/>
          </a:bodyPr>
          <a:lstStyle/>
          <a:p>
            <a:r>
              <a:rPr lang="zh-CN" altLang="en-US" dirty="0"/>
              <a:t>引用</a:t>
            </a:r>
          </a:p>
        </p:txBody>
      </p:sp>
      <p:sp>
        <p:nvSpPr>
          <p:cNvPr id="29" name="文本框 28">
            <a:extLst>
              <a:ext uri="{FF2B5EF4-FFF2-40B4-BE49-F238E27FC236}">
                <a16:creationId xmlns:a16="http://schemas.microsoft.com/office/drawing/2014/main" id="{B8AE98A5-0806-89B1-4B0B-6A083565A018}"/>
              </a:ext>
            </a:extLst>
          </p:cNvPr>
          <p:cNvSpPr txBox="1"/>
          <p:nvPr/>
        </p:nvSpPr>
        <p:spPr>
          <a:xfrm>
            <a:off x="283660" y="1056670"/>
            <a:ext cx="6137018" cy="584775"/>
          </a:xfrm>
          <a:prstGeom prst="rect">
            <a:avLst/>
          </a:prstGeom>
          <a:noFill/>
        </p:spPr>
        <p:txBody>
          <a:bodyPr wrap="square" rtlCol="0">
            <a:spAutoFit/>
          </a:bodyPr>
          <a:lstStyle/>
          <a:p>
            <a:r>
              <a:rPr lang="zh-CN" altLang="en-US" sz="3200" b="1" dirty="0"/>
              <a:t>知识图谱</a:t>
            </a:r>
          </a:p>
        </p:txBody>
      </p:sp>
    </p:spTree>
    <p:extLst>
      <p:ext uri="{BB962C8B-B14F-4D97-AF65-F5344CB8AC3E}">
        <p14:creationId xmlns:p14="http://schemas.microsoft.com/office/powerpoint/2010/main" val="170946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7F003A7-6D6C-AA98-C2DA-0C4771196F9D}"/>
              </a:ext>
            </a:extLst>
          </p:cNvPr>
          <p:cNvSpPr txBox="1"/>
          <p:nvPr/>
        </p:nvSpPr>
        <p:spPr>
          <a:xfrm>
            <a:off x="605658" y="2898073"/>
            <a:ext cx="2922104" cy="584775"/>
          </a:xfrm>
          <a:prstGeom prst="rect">
            <a:avLst/>
          </a:prstGeom>
          <a:noFill/>
        </p:spPr>
        <p:txBody>
          <a:bodyPr wrap="square" rtlCol="0">
            <a:spAutoFit/>
          </a:bodyPr>
          <a:lstStyle/>
          <a:p>
            <a:r>
              <a:rPr lang="en-US" altLang="zh-CN" sz="3200" b="1" dirty="0" err="1"/>
              <a:t>CoT</a:t>
            </a:r>
            <a:endParaRPr lang="zh-CN" altLang="en-US" sz="3200" b="1" dirty="0"/>
          </a:p>
        </p:txBody>
      </p:sp>
      <p:sp>
        <p:nvSpPr>
          <p:cNvPr id="4" name="文本框 3">
            <a:extLst>
              <a:ext uri="{FF2B5EF4-FFF2-40B4-BE49-F238E27FC236}">
                <a16:creationId xmlns:a16="http://schemas.microsoft.com/office/drawing/2014/main" id="{00E40EFD-D20E-F172-A5C9-0DB1F0372F7F}"/>
              </a:ext>
            </a:extLst>
          </p:cNvPr>
          <p:cNvSpPr txBox="1"/>
          <p:nvPr/>
        </p:nvSpPr>
        <p:spPr>
          <a:xfrm>
            <a:off x="356549" y="4306310"/>
            <a:ext cx="3420322" cy="1384995"/>
          </a:xfrm>
          <a:prstGeom prst="rect">
            <a:avLst/>
          </a:prstGeom>
          <a:noFill/>
        </p:spPr>
        <p:txBody>
          <a:bodyPr wrap="square">
            <a:spAutoFit/>
          </a:bodyPr>
          <a:lstStyle/>
          <a:p>
            <a:r>
              <a:rPr lang="zh-CN" altLang="en-US" sz="1400" b="1" dirty="0"/>
              <a:t>思维链</a:t>
            </a:r>
            <a:r>
              <a:rPr lang="en-US" altLang="zh-CN" sz="1400" dirty="0"/>
              <a:t>(Chain of </a:t>
            </a:r>
            <a:r>
              <a:rPr lang="en-US" altLang="zh-CN" sz="1400" dirty="0" err="1"/>
              <a:t>Thought,CoT</a:t>
            </a:r>
            <a:r>
              <a:rPr lang="en-US" altLang="zh-CN" sz="1400" dirty="0"/>
              <a:t>)</a:t>
            </a:r>
            <a:r>
              <a:rPr lang="zh-CN" altLang="en-US" sz="1400" dirty="0"/>
              <a:t>提示是一种用于大型语言模型</a:t>
            </a:r>
            <a:r>
              <a:rPr lang="en-US" altLang="zh-CN" sz="1400" dirty="0"/>
              <a:t>(LLMs)</a:t>
            </a:r>
            <a:r>
              <a:rPr lang="zh-CN" altLang="en-US" sz="1400" dirty="0"/>
              <a:t>的方法，旨在增强模型的推理和解决问题的能力。该方法通过分步推理的方式，引导模型逐步展开其思考过程，从而生成更准确和详细的回答。</a:t>
            </a:r>
          </a:p>
        </p:txBody>
      </p:sp>
      <p:pic>
        <p:nvPicPr>
          <p:cNvPr id="6" name="图片 5">
            <a:extLst>
              <a:ext uri="{FF2B5EF4-FFF2-40B4-BE49-F238E27FC236}">
                <a16:creationId xmlns:a16="http://schemas.microsoft.com/office/drawing/2014/main" id="{8B417FAF-F632-20AF-324B-9E911BFDCB91}"/>
              </a:ext>
            </a:extLst>
          </p:cNvPr>
          <p:cNvPicPr>
            <a:picLocks noChangeAspect="1"/>
          </p:cNvPicPr>
          <p:nvPr/>
        </p:nvPicPr>
        <p:blipFill>
          <a:blip r:embed="rId2"/>
          <a:stretch>
            <a:fillRect/>
          </a:stretch>
        </p:blipFill>
        <p:spPr>
          <a:xfrm>
            <a:off x="3776871" y="1577009"/>
            <a:ext cx="8090343" cy="4018511"/>
          </a:xfrm>
          <a:prstGeom prst="rect">
            <a:avLst/>
          </a:prstGeom>
        </p:spPr>
      </p:pic>
    </p:spTree>
    <p:extLst>
      <p:ext uri="{BB962C8B-B14F-4D97-AF65-F5344CB8AC3E}">
        <p14:creationId xmlns:p14="http://schemas.microsoft.com/office/powerpoint/2010/main" val="3390363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游戏机&#10;&#10;描述已自动生成">
            <a:extLst>
              <a:ext uri="{FF2B5EF4-FFF2-40B4-BE49-F238E27FC236}">
                <a16:creationId xmlns:a16="http://schemas.microsoft.com/office/drawing/2014/main" id="{F45824FD-F2A1-95BF-BAB4-BD8299F3EE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310533" cy="6924675"/>
          </a:xfrm>
          <a:prstGeom prst="rect">
            <a:avLst/>
          </a:prstGeom>
        </p:spPr>
      </p:pic>
      <p:pic>
        <p:nvPicPr>
          <p:cNvPr id="15" name="图片 14" descr="卡通人物&#10;&#10;描述已自动生成">
            <a:extLst>
              <a:ext uri="{FF2B5EF4-FFF2-40B4-BE49-F238E27FC236}">
                <a16:creationId xmlns:a16="http://schemas.microsoft.com/office/drawing/2014/main" id="{5AC7D073-396F-576B-8FF8-94798644F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29" y="1589846"/>
            <a:ext cx="8382000" cy="1143000"/>
          </a:xfrm>
          <a:prstGeom prst="rect">
            <a:avLst/>
          </a:prstGeom>
        </p:spPr>
      </p:pic>
      <p:pic>
        <p:nvPicPr>
          <p:cNvPr id="17" name="图片 16" descr="卡通人物&#10;&#10;中度可信度描述已自动生成">
            <a:extLst>
              <a:ext uri="{FF2B5EF4-FFF2-40B4-BE49-F238E27FC236}">
                <a16:creationId xmlns:a16="http://schemas.microsoft.com/office/drawing/2014/main" id="{73FD6968-F285-DB0F-FC6D-1D08B01A8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686" y="3163474"/>
            <a:ext cx="8160810" cy="1112838"/>
          </a:xfrm>
          <a:prstGeom prst="rect">
            <a:avLst/>
          </a:prstGeom>
        </p:spPr>
      </p:pic>
    </p:spTree>
    <p:extLst>
      <p:ext uri="{BB962C8B-B14F-4D97-AF65-F5344CB8AC3E}">
        <p14:creationId xmlns:p14="http://schemas.microsoft.com/office/powerpoint/2010/main" val="657676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B465EBA-09A9-71DA-3F2E-CCEA59B06231}"/>
              </a:ext>
            </a:extLst>
          </p:cNvPr>
          <p:cNvSpPr txBox="1"/>
          <p:nvPr/>
        </p:nvSpPr>
        <p:spPr>
          <a:xfrm>
            <a:off x="563215" y="1992509"/>
            <a:ext cx="6122504" cy="1754326"/>
          </a:xfrm>
          <a:prstGeom prst="rect">
            <a:avLst/>
          </a:prstGeom>
          <a:noFill/>
        </p:spPr>
        <p:txBody>
          <a:bodyPr wrap="square">
            <a:spAutoFit/>
          </a:bodyPr>
          <a:lstStyle/>
          <a:p>
            <a:r>
              <a:rPr lang="zh-CN" altLang="en-US" dirty="0"/>
              <a:t>2022 年，在 Google 发布的论文《Chain-of-Thought Prompting Elicits Reasoning in Large Language Models》中首次提出思维链（Chain of Thought），</a:t>
            </a:r>
            <a:r>
              <a:rPr lang="zh-CN" altLang="en-US" b="1" dirty="0"/>
              <a:t>思维链就是一系列中间的推理步骤</a:t>
            </a:r>
            <a:r>
              <a:rPr lang="zh-CN" altLang="en-US" dirty="0"/>
              <a:t>(a series of intermediate reasoning steps)。通过让大模型逐步参与将一个复杂问题分解为一步一步的子问题并依次进行求解的过程可以显著提升大模型的性能。</a:t>
            </a:r>
          </a:p>
        </p:txBody>
      </p:sp>
      <p:sp>
        <p:nvSpPr>
          <p:cNvPr id="4" name="文本框 3">
            <a:extLst>
              <a:ext uri="{FF2B5EF4-FFF2-40B4-BE49-F238E27FC236}">
                <a16:creationId xmlns:a16="http://schemas.microsoft.com/office/drawing/2014/main" id="{991D1D52-BCBC-DF4A-7B5B-BFA122CB4CDC}"/>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简述</a:t>
            </a:r>
            <a:endParaRPr lang="en-US" altLang="zh-CN" sz="3200" b="1" dirty="0"/>
          </a:p>
        </p:txBody>
      </p:sp>
      <p:sp>
        <p:nvSpPr>
          <p:cNvPr id="8" name="文本框 7">
            <a:extLst>
              <a:ext uri="{FF2B5EF4-FFF2-40B4-BE49-F238E27FC236}">
                <a16:creationId xmlns:a16="http://schemas.microsoft.com/office/drawing/2014/main" id="{24DF1F4E-6CE1-2155-EB2C-F1065FD26762}"/>
              </a:ext>
            </a:extLst>
          </p:cNvPr>
          <p:cNvSpPr txBox="1"/>
          <p:nvPr/>
        </p:nvSpPr>
        <p:spPr>
          <a:xfrm>
            <a:off x="748746" y="4478082"/>
            <a:ext cx="11131827" cy="923330"/>
          </a:xfrm>
          <a:prstGeom prst="rect">
            <a:avLst/>
          </a:prstGeom>
          <a:noFill/>
        </p:spPr>
        <p:txBody>
          <a:bodyPr wrap="square">
            <a:spAutoFit/>
          </a:bodyPr>
          <a:lstStyle/>
          <a:p>
            <a:r>
              <a:rPr lang="zh-CN" altLang="en-US" dirty="0"/>
              <a:t>传统的 </a:t>
            </a:r>
            <a:r>
              <a:rPr lang="en-US" altLang="zh-CN" dirty="0"/>
              <a:t>Prompt :	</a:t>
            </a:r>
            <a:r>
              <a:rPr lang="zh-CN" altLang="en-US" dirty="0"/>
              <a:t>从输入直接到输出的映射 </a:t>
            </a:r>
            <a:r>
              <a:rPr lang="en-US" altLang="zh-CN" dirty="0"/>
              <a:t>&lt;input——&gt;output&gt; </a:t>
            </a:r>
            <a:r>
              <a:rPr lang="zh-CN" altLang="en-US" dirty="0"/>
              <a:t>的方式</a:t>
            </a:r>
            <a:endParaRPr lang="en-US" altLang="zh-CN" dirty="0"/>
          </a:p>
          <a:p>
            <a:endParaRPr lang="en-US" altLang="zh-CN" dirty="0"/>
          </a:p>
          <a:p>
            <a:r>
              <a:rPr lang="en-US" altLang="zh-CN" dirty="0" err="1"/>
              <a:t>CoT</a:t>
            </a:r>
            <a:r>
              <a:rPr lang="en-US" altLang="zh-CN" dirty="0"/>
              <a:t> :		</a:t>
            </a:r>
            <a:r>
              <a:rPr lang="zh-CN" altLang="en-US" dirty="0"/>
              <a:t>从输入到思维链再到输出的映射，即 </a:t>
            </a:r>
            <a:r>
              <a:rPr lang="en-US" altLang="zh-CN" dirty="0"/>
              <a:t>&lt;input——&gt;reasoning chain——&gt;output&gt;</a:t>
            </a:r>
            <a:endParaRPr lang="zh-CN" altLang="en-US" dirty="0"/>
          </a:p>
        </p:txBody>
      </p:sp>
      <p:graphicFrame>
        <p:nvGraphicFramePr>
          <p:cNvPr id="9" name="图示 8">
            <a:extLst>
              <a:ext uri="{FF2B5EF4-FFF2-40B4-BE49-F238E27FC236}">
                <a16:creationId xmlns:a16="http://schemas.microsoft.com/office/drawing/2014/main" id="{28F8F3EC-B28C-D695-50A0-ADCEBE17C6C8}"/>
              </a:ext>
            </a:extLst>
          </p:cNvPr>
          <p:cNvGraphicFramePr/>
          <p:nvPr>
            <p:extLst>
              <p:ext uri="{D42A27DB-BD31-4B8C-83A1-F6EECF244321}">
                <p14:modId xmlns:p14="http://schemas.microsoft.com/office/powerpoint/2010/main" val="1928740578"/>
              </p:ext>
            </p:extLst>
          </p:nvPr>
        </p:nvGraphicFramePr>
        <p:xfrm>
          <a:off x="6495413" y="1349057"/>
          <a:ext cx="5280990" cy="3073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a:extLst>
              <a:ext uri="{FF2B5EF4-FFF2-40B4-BE49-F238E27FC236}">
                <a16:creationId xmlns:a16="http://schemas.microsoft.com/office/drawing/2014/main" id="{46CE5C10-FD1E-F7C9-A68E-ADA10859302B}"/>
              </a:ext>
            </a:extLst>
          </p:cNvPr>
          <p:cNvSpPr txBox="1"/>
          <p:nvPr/>
        </p:nvSpPr>
        <p:spPr>
          <a:xfrm>
            <a:off x="823481" y="4017232"/>
            <a:ext cx="2940752" cy="369332"/>
          </a:xfrm>
          <a:prstGeom prst="rect">
            <a:avLst/>
          </a:prstGeom>
          <a:noFill/>
        </p:spPr>
        <p:txBody>
          <a:bodyPr wrap="square" rtlCol="0">
            <a:spAutoFit/>
          </a:bodyPr>
          <a:lstStyle/>
          <a:p>
            <a:r>
              <a:rPr lang="zh-CN" altLang="en-US" dirty="0"/>
              <a:t>比较</a:t>
            </a:r>
          </a:p>
        </p:txBody>
      </p:sp>
      <p:cxnSp>
        <p:nvCxnSpPr>
          <p:cNvPr id="12" name="直接连接符 11">
            <a:extLst>
              <a:ext uri="{FF2B5EF4-FFF2-40B4-BE49-F238E27FC236}">
                <a16:creationId xmlns:a16="http://schemas.microsoft.com/office/drawing/2014/main" id="{3311BCA8-F753-62D8-CF1D-4DE36F269B9C}"/>
              </a:ext>
            </a:extLst>
          </p:cNvPr>
          <p:cNvCxnSpPr>
            <a:cxnSpLocks/>
          </p:cNvCxnSpPr>
          <p:nvPr/>
        </p:nvCxnSpPr>
        <p:spPr>
          <a:xfrm>
            <a:off x="823481" y="4374899"/>
            <a:ext cx="1271133"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099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8C9EC67-F206-CE76-5FB5-0CB02740F531}"/>
              </a:ext>
            </a:extLst>
          </p:cNvPr>
          <p:cNvSpPr txBox="1"/>
          <p:nvPr/>
        </p:nvSpPr>
        <p:spPr>
          <a:xfrm>
            <a:off x="716310" y="2700418"/>
            <a:ext cx="11408735" cy="2585323"/>
          </a:xfrm>
          <a:prstGeom prst="rect">
            <a:avLst/>
          </a:prstGeom>
          <a:noFill/>
        </p:spPr>
        <p:txBody>
          <a:bodyPr wrap="square">
            <a:spAutoFit/>
          </a:bodyPr>
          <a:lstStyle/>
          <a:p>
            <a:r>
              <a:rPr lang="zh-CN" altLang="en-US" dirty="0"/>
              <a:t>1.分步推理:</a:t>
            </a:r>
            <a:endParaRPr lang="en-US" altLang="zh-CN" dirty="0"/>
          </a:p>
          <a:p>
            <a:endParaRPr lang="en-US" altLang="zh-CN" dirty="0"/>
          </a:p>
          <a:p>
            <a:r>
              <a:rPr lang="en-US" altLang="zh-CN" dirty="0"/>
              <a:t>	</a:t>
            </a:r>
            <a:r>
              <a:rPr lang="zh-CN" altLang="en-US" dirty="0"/>
              <a:t>与直接生成最终答案的方法不同，思维链提示鼓励模型通过逐步推理来得出结论。</a:t>
            </a:r>
            <a:endParaRPr lang="en-US" altLang="zh-CN" dirty="0"/>
          </a:p>
          <a:p>
            <a:r>
              <a:rPr lang="en-US" altLang="zh-CN" dirty="0"/>
              <a:t>	</a:t>
            </a:r>
            <a:r>
              <a:rPr lang="zh-CN" altLang="en-US" dirty="0"/>
              <a:t>这类似于人类解决复杂问题时的思维过程，先分析问题的各个部分，然后合成一个完整的答案。</a:t>
            </a:r>
            <a:endParaRPr lang="en-US" altLang="zh-CN" dirty="0"/>
          </a:p>
          <a:p>
            <a:endParaRPr lang="en-US" altLang="zh-CN" dirty="0"/>
          </a:p>
          <a:p>
            <a:r>
              <a:rPr lang="zh-CN" altLang="en-US" dirty="0"/>
              <a:t>2.提示设计:</a:t>
            </a:r>
            <a:endParaRPr lang="en-US" altLang="zh-CN" dirty="0"/>
          </a:p>
          <a:p>
            <a:endParaRPr lang="en-US" altLang="zh-CN" dirty="0"/>
          </a:p>
          <a:p>
            <a:r>
              <a:rPr lang="en-US" altLang="zh-CN" dirty="0"/>
              <a:t>	  </a:t>
            </a:r>
            <a:r>
              <a:rPr lang="zh-CN" altLang="en-US" dirty="0"/>
              <a:t>提示包含引导模型思考过程的多个步骤。这些步骤可以是明确的指示或通过示例来展示如何逐步推理。</a:t>
            </a:r>
            <a:r>
              <a:rPr lang="en-US" altLang="zh-CN" dirty="0"/>
              <a:t>            	</a:t>
            </a:r>
            <a:r>
              <a:rPr lang="zh-CN" altLang="en-US" dirty="0"/>
              <a:t>例如，在解决数学问题时，提示可能包括解题的步骤，如列出已知条件、应用公式、逐步计算等。</a:t>
            </a:r>
          </a:p>
        </p:txBody>
      </p:sp>
      <p:sp>
        <p:nvSpPr>
          <p:cNvPr id="4" name="文本框 3">
            <a:extLst>
              <a:ext uri="{FF2B5EF4-FFF2-40B4-BE49-F238E27FC236}">
                <a16:creationId xmlns:a16="http://schemas.microsoft.com/office/drawing/2014/main" id="{2C1EEF72-F1A1-E3A8-3316-1D6F089D1290}"/>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简述</a:t>
            </a:r>
            <a:endParaRPr lang="en-US" altLang="zh-CN" sz="3200" b="1" dirty="0"/>
          </a:p>
        </p:txBody>
      </p:sp>
      <p:sp>
        <p:nvSpPr>
          <p:cNvPr id="8" name="矩形 7">
            <a:extLst>
              <a:ext uri="{FF2B5EF4-FFF2-40B4-BE49-F238E27FC236}">
                <a16:creationId xmlns:a16="http://schemas.microsoft.com/office/drawing/2014/main" id="{4D8B99A2-B10E-50DF-3C68-E68713FAF6CA}"/>
              </a:ext>
            </a:extLst>
          </p:cNvPr>
          <p:cNvSpPr/>
          <p:nvPr/>
        </p:nvSpPr>
        <p:spPr>
          <a:xfrm>
            <a:off x="544031" y="2519089"/>
            <a:ext cx="11408735" cy="68518"/>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C9F280D-B93F-869F-238E-9A2BED3F9077}"/>
              </a:ext>
            </a:extLst>
          </p:cNvPr>
          <p:cNvSpPr txBox="1"/>
          <p:nvPr/>
        </p:nvSpPr>
        <p:spPr>
          <a:xfrm>
            <a:off x="623545" y="2133600"/>
            <a:ext cx="1629325" cy="400110"/>
          </a:xfrm>
          <a:prstGeom prst="rect">
            <a:avLst/>
          </a:prstGeom>
          <a:noFill/>
        </p:spPr>
        <p:txBody>
          <a:bodyPr wrap="square" rtlCol="0">
            <a:spAutoFit/>
          </a:bodyPr>
          <a:lstStyle/>
          <a:p>
            <a:r>
              <a:rPr lang="en-US" altLang="zh-CN" sz="2000" dirty="0"/>
              <a:t> </a:t>
            </a:r>
            <a:r>
              <a:rPr lang="zh-CN" altLang="en-US" sz="2000" dirty="0"/>
              <a:t>主要概念</a:t>
            </a:r>
          </a:p>
        </p:txBody>
      </p:sp>
    </p:spTree>
    <p:extLst>
      <p:ext uri="{BB962C8B-B14F-4D97-AF65-F5344CB8AC3E}">
        <p14:creationId xmlns:p14="http://schemas.microsoft.com/office/powerpoint/2010/main" val="2204309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085B1D7-6C2B-B6E4-306F-323E79582112}"/>
              </a:ext>
            </a:extLst>
          </p:cNvPr>
          <p:cNvSpPr txBox="1"/>
          <p:nvPr/>
        </p:nvSpPr>
        <p:spPr>
          <a:xfrm>
            <a:off x="609140" y="1846613"/>
            <a:ext cx="6129670" cy="646331"/>
          </a:xfrm>
          <a:prstGeom prst="rect">
            <a:avLst/>
          </a:prstGeom>
          <a:noFill/>
        </p:spPr>
        <p:txBody>
          <a:bodyPr wrap="square">
            <a:spAutoFit/>
          </a:bodyPr>
          <a:lstStyle/>
          <a:p>
            <a:r>
              <a:rPr lang="zh-CN" altLang="en-US" dirty="0"/>
              <a:t>假设有一个数学问题:“如果一本书有240页，汤姆每天读20页，他需要多少天读完这本书?使用CoT提示的示例如下:</a:t>
            </a:r>
          </a:p>
        </p:txBody>
      </p:sp>
      <p:sp>
        <p:nvSpPr>
          <p:cNvPr id="2" name="矩形 1">
            <a:extLst>
              <a:ext uri="{FF2B5EF4-FFF2-40B4-BE49-F238E27FC236}">
                <a16:creationId xmlns:a16="http://schemas.microsoft.com/office/drawing/2014/main" id="{818407BC-A64F-DB3B-6043-864915E5F507}"/>
              </a:ext>
            </a:extLst>
          </p:cNvPr>
          <p:cNvSpPr/>
          <p:nvPr/>
        </p:nvSpPr>
        <p:spPr>
          <a:xfrm>
            <a:off x="828260" y="2822714"/>
            <a:ext cx="4340087" cy="312088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FD163ED-2E38-E932-8560-5E8F201115AD}"/>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简述</a:t>
            </a:r>
            <a:endParaRPr lang="en-US" altLang="zh-CN" sz="3200" b="1" dirty="0"/>
          </a:p>
        </p:txBody>
      </p:sp>
      <p:sp>
        <p:nvSpPr>
          <p:cNvPr id="5" name="矩形 4">
            <a:extLst>
              <a:ext uri="{FF2B5EF4-FFF2-40B4-BE49-F238E27FC236}">
                <a16:creationId xmlns:a16="http://schemas.microsoft.com/office/drawing/2014/main" id="{114E0172-A619-12D5-3038-7A939BC2564E}"/>
              </a:ext>
            </a:extLst>
          </p:cNvPr>
          <p:cNvSpPr/>
          <p:nvPr/>
        </p:nvSpPr>
        <p:spPr>
          <a:xfrm>
            <a:off x="5850837" y="2822714"/>
            <a:ext cx="4340087" cy="312088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8B4299C-0F6E-A2EB-5519-6BF79D6CED0B}"/>
              </a:ext>
            </a:extLst>
          </p:cNvPr>
          <p:cNvSpPr txBox="1"/>
          <p:nvPr/>
        </p:nvSpPr>
        <p:spPr>
          <a:xfrm>
            <a:off x="1076549" y="3207483"/>
            <a:ext cx="3714112" cy="984885"/>
          </a:xfrm>
          <a:prstGeom prst="rect">
            <a:avLst/>
          </a:prstGeom>
          <a:noFill/>
        </p:spPr>
        <p:txBody>
          <a:bodyPr wrap="square" rtlCol="0">
            <a:spAutoFit/>
          </a:bodyPr>
          <a:lstStyle/>
          <a:p>
            <a:r>
              <a:rPr lang="zh-CN" altLang="en-US" sz="1600" dirty="0"/>
              <a:t>直接回答提示</a:t>
            </a:r>
            <a:r>
              <a:rPr lang="en-US" altLang="zh-CN" sz="1600" dirty="0"/>
              <a:t>:</a:t>
            </a:r>
          </a:p>
          <a:p>
            <a:endParaRPr lang="en-US" altLang="zh-CN" sz="1400" dirty="0"/>
          </a:p>
          <a:p>
            <a:r>
              <a:rPr lang="zh-CN" altLang="en-US" sz="1400" dirty="0"/>
              <a:t>“汤姆每天读</a:t>
            </a:r>
            <a:r>
              <a:rPr lang="en-US" altLang="zh-CN" sz="1400" dirty="0"/>
              <a:t>20</a:t>
            </a:r>
            <a:r>
              <a:rPr lang="zh-CN" altLang="en-US" sz="1400" dirty="0"/>
              <a:t>页，一本书有</a:t>
            </a:r>
            <a:r>
              <a:rPr lang="en-US" altLang="zh-CN" sz="1400" dirty="0"/>
              <a:t>240</a:t>
            </a:r>
            <a:r>
              <a:rPr lang="zh-CN" altLang="en-US" sz="1400" dirty="0"/>
              <a:t>页。他需要多少天读完这本书</a:t>
            </a:r>
            <a:r>
              <a:rPr lang="en-US" altLang="zh-CN" sz="1400" dirty="0"/>
              <a:t>?"</a:t>
            </a:r>
            <a:endParaRPr lang="zh-CN" altLang="en-US" sz="1400" dirty="0"/>
          </a:p>
        </p:txBody>
      </p:sp>
      <p:sp>
        <p:nvSpPr>
          <p:cNvPr id="10" name="文本框 9">
            <a:extLst>
              <a:ext uri="{FF2B5EF4-FFF2-40B4-BE49-F238E27FC236}">
                <a16:creationId xmlns:a16="http://schemas.microsoft.com/office/drawing/2014/main" id="{ADF5A200-A30F-2A79-AF30-00D6D1FA5617}"/>
              </a:ext>
            </a:extLst>
          </p:cNvPr>
          <p:cNvSpPr txBox="1"/>
          <p:nvPr/>
        </p:nvSpPr>
        <p:spPr>
          <a:xfrm>
            <a:off x="6152133" y="3120912"/>
            <a:ext cx="3932773" cy="2277547"/>
          </a:xfrm>
          <a:prstGeom prst="rect">
            <a:avLst/>
          </a:prstGeom>
          <a:noFill/>
        </p:spPr>
        <p:txBody>
          <a:bodyPr wrap="square" rtlCol="0">
            <a:spAutoFit/>
          </a:bodyPr>
          <a:lstStyle/>
          <a:p>
            <a:r>
              <a:rPr lang="zh-CN" altLang="en-US" sz="1600" dirty="0"/>
              <a:t>思维链提示</a:t>
            </a:r>
            <a:r>
              <a:rPr lang="en-US" altLang="zh-CN" sz="1600" dirty="0"/>
              <a:t>:</a:t>
            </a:r>
          </a:p>
          <a:p>
            <a:endParaRPr lang="en-US" altLang="zh-CN" sz="1400" dirty="0"/>
          </a:p>
          <a:p>
            <a:r>
              <a:rPr lang="zh-CN" altLang="en-US" sz="1400" dirty="0"/>
              <a:t>“首先，我们需要知道一本书有多少页。已知一本书有</a:t>
            </a:r>
            <a:r>
              <a:rPr lang="en-US" altLang="zh-CN" sz="1400" dirty="0"/>
              <a:t>240</a:t>
            </a:r>
            <a:r>
              <a:rPr lang="zh-CN" altLang="en-US" sz="1400" dirty="0"/>
              <a:t>页。</a:t>
            </a:r>
            <a:endParaRPr lang="en-US" altLang="zh-CN" sz="1400" dirty="0"/>
          </a:p>
          <a:p>
            <a:r>
              <a:rPr lang="zh-CN" altLang="en-US" sz="1400" dirty="0"/>
              <a:t>然后，我们要知道汤姆每天读多少页。汤姆每天读</a:t>
            </a:r>
            <a:r>
              <a:rPr lang="en-US" altLang="zh-CN" sz="1400" dirty="0"/>
              <a:t>20</a:t>
            </a:r>
            <a:r>
              <a:rPr lang="zh-CN" altLang="en-US" sz="1400" dirty="0"/>
              <a:t>页。</a:t>
            </a:r>
            <a:endParaRPr lang="en-US" altLang="zh-CN" sz="1400" dirty="0"/>
          </a:p>
          <a:p>
            <a:r>
              <a:rPr lang="zh-CN" altLang="en-US" sz="1400" dirty="0"/>
              <a:t>接下来，我们需要计算他需要多少天读完这本书。我们用总页数除以每天阅读的页数，得到</a:t>
            </a:r>
            <a:r>
              <a:rPr lang="en-US" altLang="zh-CN" sz="1400" dirty="0"/>
              <a:t>240</a:t>
            </a:r>
            <a:r>
              <a:rPr lang="zh-CN" altLang="en-US" sz="1400" dirty="0"/>
              <a:t>除以</a:t>
            </a:r>
            <a:r>
              <a:rPr lang="en-US" altLang="zh-CN" sz="1400" dirty="0"/>
              <a:t>20</a:t>
            </a:r>
            <a:r>
              <a:rPr lang="zh-CN" altLang="en-US" sz="1400" dirty="0"/>
              <a:t>，等于</a:t>
            </a:r>
            <a:r>
              <a:rPr lang="en-US" altLang="zh-CN" sz="1400" dirty="0"/>
              <a:t>12</a:t>
            </a:r>
            <a:r>
              <a:rPr lang="zh-CN" altLang="en-US" sz="1400" dirty="0"/>
              <a:t>。</a:t>
            </a:r>
            <a:endParaRPr lang="en-US" altLang="zh-CN" sz="1400" dirty="0"/>
          </a:p>
          <a:p>
            <a:r>
              <a:rPr lang="zh-CN" altLang="en-US" sz="1400" dirty="0"/>
              <a:t>因此，汤姆需要</a:t>
            </a:r>
            <a:r>
              <a:rPr lang="en-US" altLang="zh-CN" sz="1400" dirty="0"/>
              <a:t>12</a:t>
            </a:r>
            <a:r>
              <a:rPr lang="zh-CN" altLang="en-US" sz="1400" dirty="0"/>
              <a:t>天读完这本书。</a:t>
            </a:r>
          </a:p>
        </p:txBody>
      </p:sp>
      <p:pic>
        <p:nvPicPr>
          <p:cNvPr id="7" name="图片 6" descr="图片包含 桌子, 小, 银色, 蓝色&#10;&#10;描述已自动生成">
            <a:extLst>
              <a:ext uri="{FF2B5EF4-FFF2-40B4-BE49-F238E27FC236}">
                <a16:creationId xmlns:a16="http://schemas.microsoft.com/office/drawing/2014/main" id="{A3366434-DC8F-6B94-2684-114B3476E1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7898" y="3684536"/>
            <a:ext cx="2269660" cy="3110948"/>
          </a:xfrm>
          <a:prstGeom prst="rect">
            <a:avLst/>
          </a:prstGeom>
        </p:spPr>
      </p:pic>
    </p:spTree>
    <p:extLst>
      <p:ext uri="{BB962C8B-B14F-4D97-AF65-F5344CB8AC3E}">
        <p14:creationId xmlns:p14="http://schemas.microsoft.com/office/powerpoint/2010/main" val="266822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52FE1EA-9A2A-186F-5743-D4B795CD7D51}"/>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原理和结构</a:t>
            </a:r>
            <a:endParaRPr lang="en-US" altLang="zh-CN" sz="3200" b="1" dirty="0"/>
          </a:p>
        </p:txBody>
      </p:sp>
      <p:sp>
        <p:nvSpPr>
          <p:cNvPr id="3" name="文本框 2">
            <a:extLst>
              <a:ext uri="{FF2B5EF4-FFF2-40B4-BE49-F238E27FC236}">
                <a16:creationId xmlns:a16="http://schemas.microsoft.com/office/drawing/2014/main" id="{3744462C-0976-7C0D-4A2A-C77A54A35F5F}"/>
              </a:ext>
            </a:extLst>
          </p:cNvPr>
          <p:cNvSpPr txBox="1"/>
          <p:nvPr/>
        </p:nvSpPr>
        <p:spPr>
          <a:xfrm>
            <a:off x="8743950" y="4788535"/>
            <a:ext cx="3238500" cy="400110"/>
          </a:xfrm>
          <a:prstGeom prst="rect">
            <a:avLst/>
          </a:prstGeom>
          <a:noFill/>
        </p:spPr>
        <p:txBody>
          <a:bodyPr wrap="square" rtlCol="0">
            <a:spAutoFit/>
          </a:bodyPr>
          <a:lstStyle/>
          <a:p>
            <a:r>
              <a:rPr lang="en-US" altLang="zh-CN" sz="2000" dirty="0" err="1"/>
              <a:t>CoT</a:t>
            </a:r>
            <a:r>
              <a:rPr lang="zh-CN" altLang="en-US" sz="2000" dirty="0"/>
              <a:t>也会失效？？？</a:t>
            </a:r>
          </a:p>
        </p:txBody>
      </p:sp>
      <p:sp>
        <p:nvSpPr>
          <p:cNvPr id="5" name="文本框 4">
            <a:extLst>
              <a:ext uri="{FF2B5EF4-FFF2-40B4-BE49-F238E27FC236}">
                <a16:creationId xmlns:a16="http://schemas.microsoft.com/office/drawing/2014/main" id="{77C7C0BC-FB04-D06E-41E0-71E166558D58}"/>
              </a:ext>
            </a:extLst>
          </p:cNvPr>
          <p:cNvSpPr txBox="1"/>
          <p:nvPr/>
        </p:nvSpPr>
        <p:spPr>
          <a:xfrm>
            <a:off x="428625" y="2145208"/>
            <a:ext cx="6124574" cy="1692771"/>
          </a:xfrm>
          <a:prstGeom prst="rect">
            <a:avLst/>
          </a:prstGeom>
          <a:noFill/>
        </p:spPr>
        <p:txBody>
          <a:bodyPr wrap="square">
            <a:spAutoFit/>
          </a:bodyPr>
          <a:lstStyle/>
          <a:p>
            <a:r>
              <a:rPr lang="zh-CN" altLang="en-US" sz="3200" b="1" i="0" dirty="0">
                <a:solidFill>
                  <a:srgbClr val="4D4D4D"/>
                </a:solidFill>
                <a:effectLst/>
                <a:highlight>
                  <a:srgbClr val="FFFFFF"/>
                </a:highlight>
                <a:latin typeface="-apple-system"/>
              </a:rPr>
              <a:t>关</a:t>
            </a:r>
            <a:r>
              <a:rPr lang="zh-CN" altLang="en-US" b="0" i="0" dirty="0">
                <a:solidFill>
                  <a:srgbClr val="4D4D4D"/>
                </a:solidFill>
                <a:effectLst/>
                <a:highlight>
                  <a:srgbClr val="FFFFFF"/>
                </a:highlight>
                <a:latin typeface="-apple-system"/>
              </a:rPr>
              <a:t>于 </a:t>
            </a:r>
            <a:r>
              <a:rPr lang="en-US" altLang="zh-CN" b="0" i="0" dirty="0" err="1">
                <a:solidFill>
                  <a:srgbClr val="4D4D4D"/>
                </a:solidFill>
                <a:effectLst/>
                <a:highlight>
                  <a:srgbClr val="FFFFFF"/>
                </a:highlight>
                <a:latin typeface="-apple-system"/>
              </a:rPr>
              <a:t>CoT</a:t>
            </a:r>
            <a:r>
              <a:rPr lang="en-US" altLang="zh-CN" b="0" i="0" dirty="0">
                <a:solidFill>
                  <a:srgbClr val="4D4D4D"/>
                </a:solidFill>
                <a:effectLst/>
                <a:highlight>
                  <a:srgbClr val="FFFFFF"/>
                </a:highlight>
                <a:latin typeface="-apple-system"/>
              </a:rPr>
              <a:t> </a:t>
            </a:r>
            <a:r>
              <a:rPr lang="zh-CN" altLang="en-US" b="0" i="0" dirty="0">
                <a:solidFill>
                  <a:srgbClr val="4D4D4D"/>
                </a:solidFill>
                <a:effectLst/>
                <a:highlight>
                  <a:srgbClr val="FFFFFF"/>
                </a:highlight>
                <a:latin typeface="-apple-system"/>
              </a:rPr>
              <a:t>为什么会生效，</a:t>
            </a:r>
            <a:r>
              <a:rPr lang="zh-CN" altLang="en-US" dirty="0"/>
              <a:t>目前尚且没有一套被大家广泛接受的普遍理论。但是，有许多论文对 CoT 与大模型的互动进行了一系列实验，类似物理实验与物理理论的关系，在实验中一些有意思的现象或许可以帮助我们理解 CoT 的工作原理：</a:t>
            </a:r>
          </a:p>
        </p:txBody>
      </p:sp>
      <p:pic>
        <p:nvPicPr>
          <p:cNvPr id="6" name="图片 5" descr="图标&#10;&#10;描述已自动生成">
            <a:extLst>
              <a:ext uri="{FF2B5EF4-FFF2-40B4-BE49-F238E27FC236}">
                <a16:creationId xmlns:a16="http://schemas.microsoft.com/office/drawing/2014/main" id="{48E3A2E3-6F82-4B76-7C82-037307FCB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8371" y="4988590"/>
            <a:ext cx="1341049" cy="1341049"/>
          </a:xfrm>
          <a:prstGeom prst="rect">
            <a:avLst/>
          </a:prstGeom>
        </p:spPr>
      </p:pic>
      <p:sp>
        <p:nvSpPr>
          <p:cNvPr id="8" name="文本框 7">
            <a:extLst>
              <a:ext uri="{FF2B5EF4-FFF2-40B4-BE49-F238E27FC236}">
                <a16:creationId xmlns:a16="http://schemas.microsoft.com/office/drawing/2014/main" id="{7CD74A3F-1C0A-BE72-D85E-4A890D8173E2}"/>
              </a:ext>
            </a:extLst>
          </p:cNvPr>
          <p:cNvSpPr txBox="1"/>
          <p:nvPr/>
        </p:nvSpPr>
        <p:spPr>
          <a:xfrm>
            <a:off x="602580" y="4257713"/>
            <a:ext cx="6129670" cy="1600438"/>
          </a:xfrm>
          <a:prstGeom prst="rect">
            <a:avLst/>
          </a:prstGeom>
          <a:noFill/>
        </p:spPr>
        <p:txBody>
          <a:bodyPr wrap="square">
            <a:spAutoFit/>
          </a:bodyPr>
          <a:lstStyle/>
          <a:p>
            <a:pPr marL="342900" indent="-342900">
              <a:buFont typeface="+mj-lt"/>
              <a:buAutoNum type="arabicPeriod"/>
            </a:pPr>
            <a:r>
              <a:rPr lang="zh-CN" altLang="en-US" sz="1400" dirty="0"/>
              <a:t>模型规模小会导致 CoT 失效；</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简单的任务 CoT 不会对模型性能带来提升；</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训练数据内部彼此相互联结程度的增加可以提升 CoT 的性能；</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示例中的错误，或者无效的推理步骤不会导致 CoT 性能的下降；</a:t>
            </a:r>
          </a:p>
        </p:txBody>
      </p:sp>
    </p:spTree>
    <p:extLst>
      <p:ext uri="{BB962C8B-B14F-4D97-AF65-F5344CB8AC3E}">
        <p14:creationId xmlns:p14="http://schemas.microsoft.com/office/powerpoint/2010/main" val="2701445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73EB868-D210-7657-7EA6-BD03DCBF4249}"/>
              </a:ext>
            </a:extLst>
          </p:cNvPr>
          <p:cNvSpPr txBox="1"/>
          <p:nvPr/>
        </p:nvSpPr>
        <p:spPr>
          <a:xfrm>
            <a:off x="283660" y="1056670"/>
            <a:ext cx="6137018" cy="584775"/>
          </a:xfrm>
          <a:prstGeom prst="rect">
            <a:avLst/>
          </a:prstGeom>
          <a:noFill/>
        </p:spPr>
        <p:txBody>
          <a:bodyPr wrap="square" rtlCol="0">
            <a:spAutoFit/>
          </a:bodyPr>
          <a:lstStyle/>
          <a:p>
            <a:r>
              <a:rPr lang="en-US" altLang="zh-CN" sz="3200" b="1"/>
              <a:t>CoT—</a:t>
            </a:r>
            <a:r>
              <a:rPr lang="zh-CN" altLang="en-US" sz="3200" b="1"/>
              <a:t>原理和结构</a:t>
            </a:r>
            <a:endParaRPr lang="en-US" altLang="zh-CN" sz="3200" b="1" dirty="0"/>
          </a:p>
        </p:txBody>
      </p:sp>
      <p:graphicFrame>
        <p:nvGraphicFramePr>
          <p:cNvPr id="4" name="图示 3">
            <a:extLst>
              <a:ext uri="{FF2B5EF4-FFF2-40B4-BE49-F238E27FC236}">
                <a16:creationId xmlns:a16="http://schemas.microsoft.com/office/drawing/2014/main" id="{669A714A-CD75-3433-EEF3-DDA4B7FA68BD}"/>
              </a:ext>
            </a:extLst>
          </p:cNvPr>
          <p:cNvGraphicFramePr/>
          <p:nvPr>
            <p:extLst>
              <p:ext uri="{D42A27DB-BD31-4B8C-83A1-F6EECF244321}">
                <p14:modId xmlns:p14="http://schemas.microsoft.com/office/powerpoint/2010/main" val="4278457329"/>
              </p:ext>
            </p:extLst>
          </p:nvPr>
        </p:nvGraphicFramePr>
        <p:xfrm>
          <a:off x="389282" y="2072270"/>
          <a:ext cx="11413435" cy="5017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2CC806CF-B341-81A1-88F2-D86ABEAE2E24}"/>
              </a:ext>
            </a:extLst>
          </p:cNvPr>
          <p:cNvSpPr txBox="1"/>
          <p:nvPr/>
        </p:nvSpPr>
        <p:spPr>
          <a:xfrm>
            <a:off x="598081" y="2287402"/>
            <a:ext cx="7833538" cy="461665"/>
          </a:xfrm>
          <a:prstGeom prst="rect">
            <a:avLst/>
          </a:prstGeom>
          <a:noFill/>
        </p:spPr>
        <p:txBody>
          <a:bodyPr wrap="square">
            <a:spAutoFit/>
          </a:bodyPr>
          <a:lstStyle/>
          <a:p>
            <a:r>
              <a:rPr lang="zh-CN" altLang="en-US" sz="2400" dirty="0"/>
              <a:t>如果我们对这些现象做一些总结与延申，或许可以认为：</a:t>
            </a:r>
          </a:p>
        </p:txBody>
      </p:sp>
    </p:spTree>
    <p:extLst>
      <p:ext uri="{BB962C8B-B14F-4D97-AF65-F5344CB8AC3E}">
        <p14:creationId xmlns:p14="http://schemas.microsoft.com/office/powerpoint/2010/main" val="2102011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F11F1AE4-5C49-B460-5E6E-92C37AEBB68F}"/>
              </a:ext>
            </a:extLst>
          </p:cNvPr>
          <p:cNvSpPr txBox="1"/>
          <p:nvPr/>
        </p:nvSpPr>
        <p:spPr>
          <a:xfrm>
            <a:off x="7380407" y="743447"/>
            <a:ext cx="3973385" cy="3692028"/>
          </a:xfrm>
          <a:prstGeom prst="rect">
            <a:avLst/>
          </a:prstGeom>
          <a:noFill/>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lang="zh-CN" altLang="en-US" sz="5200" b="1">
                <a:highlight>
                  <a:srgbClr val="FFFFFF"/>
                </a:highlight>
                <a:latin typeface="+mj-lt"/>
                <a:ea typeface="+mj-ea"/>
                <a:cs typeface="+mj-cs"/>
              </a:rPr>
              <a:t>那</a:t>
            </a:r>
            <a:r>
              <a:rPr lang="zh-CN" altLang="en-US" sz="5200" b="1" i="0">
                <a:effectLst/>
                <a:highlight>
                  <a:srgbClr val="FFFFFF"/>
                </a:highlight>
                <a:latin typeface="+mj-lt"/>
                <a:ea typeface="+mj-ea"/>
                <a:cs typeface="+mj-cs"/>
              </a:rPr>
              <a:t>什么时候使用</a:t>
            </a:r>
            <a:r>
              <a:rPr lang="en-US" altLang="zh-CN" sz="5200" b="1" i="0">
                <a:effectLst/>
                <a:highlight>
                  <a:srgbClr val="FFFFFF"/>
                </a:highlight>
                <a:latin typeface="+mj-lt"/>
                <a:ea typeface="+mj-ea"/>
                <a:cs typeface="+mj-cs"/>
              </a:rPr>
              <a:t>CoT</a:t>
            </a:r>
            <a:r>
              <a:rPr lang="zh-CN" altLang="en-US" sz="5200" b="1" i="0">
                <a:effectLst/>
                <a:highlight>
                  <a:srgbClr val="FFFFFF"/>
                </a:highlight>
                <a:latin typeface="+mj-lt"/>
                <a:ea typeface="+mj-ea"/>
                <a:cs typeface="+mj-cs"/>
              </a:rPr>
              <a:t>？</a:t>
            </a:r>
            <a:endParaRPr kumimoji="0" lang="en-US" altLang="zh-CN" sz="5200" b="0" i="0" u="none" strike="noStrike" cap="none" spc="0" normalizeH="0" baseline="0" noProof="0">
              <a:ln>
                <a:noFill/>
              </a:ln>
              <a:effectLst/>
              <a:uLnTx/>
              <a:uFillTx/>
              <a:latin typeface="+mj-lt"/>
              <a:ea typeface="+mj-ea"/>
              <a:cs typeface="+mj-cs"/>
            </a:endParaRPr>
          </a:p>
        </p:txBody>
      </p:sp>
      <p:pic>
        <p:nvPicPr>
          <p:cNvPr id="16" name="图片 15" descr="图标&#10;&#10;描述已自动生成">
            <a:extLst>
              <a:ext uri="{FF2B5EF4-FFF2-40B4-BE49-F238E27FC236}">
                <a16:creationId xmlns:a16="http://schemas.microsoft.com/office/drawing/2014/main" id="{4CEC62FA-5CA7-8A03-0045-621E1CC4DD74}"/>
              </a:ext>
            </a:extLst>
          </p:cNvPr>
          <p:cNvPicPr>
            <a:picLocks noChangeAspect="1"/>
          </p:cNvPicPr>
          <p:nvPr/>
        </p:nvPicPr>
        <p:blipFill>
          <a:blip r:embed="rId2">
            <a:extLst>
              <a:ext uri="{28A0092B-C50C-407E-A947-70E740481C1C}">
                <a14:useLocalDpi xmlns:a14="http://schemas.microsoft.com/office/drawing/2010/main" val="0"/>
              </a:ext>
            </a:extLst>
          </a:blip>
          <a:srcRect t="1112" b="817"/>
          <a:stretch/>
        </p:blipFill>
        <p:spPr>
          <a:xfrm>
            <a:off x="20" y="10"/>
            <a:ext cx="6992881" cy="6857990"/>
          </a:xfrm>
          <a:prstGeom prst="rect">
            <a:avLst/>
          </a:prstGeom>
        </p:spPr>
      </p:pic>
    </p:spTree>
    <p:extLst>
      <p:ext uri="{BB962C8B-B14F-4D97-AF65-F5344CB8AC3E}">
        <p14:creationId xmlns:p14="http://schemas.microsoft.com/office/powerpoint/2010/main" val="452085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4BC347B7-B124-D5FE-8131-90EB9C8AFB67}"/>
              </a:ext>
            </a:extLst>
          </p:cNvPr>
          <p:cNvSpPr/>
          <p:nvPr/>
        </p:nvSpPr>
        <p:spPr>
          <a:xfrm>
            <a:off x="536081" y="2896900"/>
            <a:ext cx="1689653" cy="349164"/>
          </a:xfrm>
          <a:prstGeom prst="round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F9B2F9B-1BC2-8860-70A8-3905ECAF09FA}"/>
              </a:ext>
            </a:extLst>
          </p:cNvPr>
          <p:cNvSpPr txBox="1"/>
          <p:nvPr/>
        </p:nvSpPr>
        <p:spPr>
          <a:xfrm>
            <a:off x="402930" y="1937579"/>
            <a:ext cx="6122504" cy="646331"/>
          </a:xfrm>
          <a:prstGeom prst="rect">
            <a:avLst/>
          </a:prstGeom>
          <a:noFill/>
        </p:spPr>
        <p:txBody>
          <a:bodyPr wrap="square">
            <a:spAutoFit/>
          </a:bodyPr>
          <a:lstStyle/>
          <a:p>
            <a:r>
              <a:rPr lang="zh-CN" altLang="en-US" dirty="0"/>
              <a:t>CoT 应当被用于 </a:t>
            </a:r>
            <a:r>
              <a:rPr lang="zh-CN" altLang="en-US" b="1" dirty="0"/>
              <a:t>20B 以上</a:t>
            </a:r>
            <a:r>
              <a:rPr lang="zh-CN" altLang="en-US" dirty="0"/>
              <a:t>参数规模的模型之中，并且模型的训练数据应当于任务问题相关且</a:t>
            </a:r>
            <a:r>
              <a:rPr lang="zh-CN" altLang="en-US" b="1" dirty="0"/>
              <a:t>彼此相互有较强的联结</a:t>
            </a:r>
            <a:r>
              <a:rPr lang="zh-CN" altLang="en-US" dirty="0"/>
              <a:t>。</a:t>
            </a:r>
          </a:p>
        </p:txBody>
      </p:sp>
      <p:sp>
        <p:nvSpPr>
          <p:cNvPr id="4" name="文本框 3">
            <a:extLst>
              <a:ext uri="{FF2B5EF4-FFF2-40B4-BE49-F238E27FC236}">
                <a16:creationId xmlns:a16="http://schemas.microsoft.com/office/drawing/2014/main" id="{CD82E226-BBBF-A6A8-0851-52FE4A5E5C6B}"/>
              </a:ext>
            </a:extLst>
          </p:cNvPr>
          <p:cNvSpPr txBox="1"/>
          <p:nvPr/>
        </p:nvSpPr>
        <p:spPr>
          <a:xfrm>
            <a:off x="303538" y="1048459"/>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原理和结构</a:t>
            </a:r>
            <a:endParaRPr lang="en-US" altLang="zh-CN" sz="3200" b="1" dirty="0"/>
          </a:p>
        </p:txBody>
      </p:sp>
      <p:sp>
        <p:nvSpPr>
          <p:cNvPr id="6" name="文本框 5">
            <a:extLst>
              <a:ext uri="{FF2B5EF4-FFF2-40B4-BE49-F238E27FC236}">
                <a16:creationId xmlns:a16="http://schemas.microsoft.com/office/drawing/2014/main" id="{445C8AC6-CDD8-03E3-C77E-A0529E4CACE7}"/>
              </a:ext>
            </a:extLst>
          </p:cNvPr>
          <p:cNvSpPr txBox="1"/>
          <p:nvPr/>
        </p:nvSpPr>
        <p:spPr>
          <a:xfrm>
            <a:off x="469821" y="2896900"/>
            <a:ext cx="3314305" cy="2985433"/>
          </a:xfrm>
          <a:prstGeom prst="rect">
            <a:avLst/>
          </a:prstGeom>
          <a:noFill/>
        </p:spPr>
        <p:txBody>
          <a:bodyPr wrap="square">
            <a:spAutoFit/>
          </a:bodyPr>
          <a:lstStyle/>
          <a:p>
            <a:r>
              <a:rPr lang="zh-CN" altLang="en-US" sz="1600" dirty="0"/>
              <a:t> 工程的角度而言</a:t>
            </a:r>
            <a:r>
              <a:rPr lang="en-US" altLang="zh-CN" sz="1600" dirty="0"/>
              <a:t>:</a:t>
            </a:r>
          </a:p>
          <a:p>
            <a:endParaRPr lang="en-US" altLang="zh-CN" dirty="0"/>
          </a:p>
          <a:p>
            <a:pPr marL="342900" indent="-342900">
              <a:buFont typeface="+mj-lt"/>
              <a:buAutoNum type="arabicPeriod"/>
            </a:pPr>
            <a:r>
              <a:rPr lang="zh-CN" altLang="en-US" sz="1400" dirty="0"/>
              <a:t>任务需要复杂推理</a:t>
            </a:r>
            <a:endParaRPr lang="en-US" altLang="zh-CN" sz="1400" dirty="0"/>
          </a:p>
          <a:p>
            <a:pPr marL="342900" indent="-342900">
              <a:buFont typeface="+mj-lt"/>
              <a:buAutoNum type="arabicPeriod"/>
            </a:pPr>
            <a:r>
              <a:rPr lang="zh-CN" altLang="en-US" sz="1400" dirty="0"/>
              <a:t>参数量的增加无法使得模型性能显著提升</a:t>
            </a:r>
            <a:endParaRPr lang="en-US" altLang="zh-CN" sz="1400" dirty="0"/>
          </a:p>
          <a:p>
            <a:pPr marL="342900" indent="-342900">
              <a:buFont typeface="+mj-lt"/>
              <a:buAutoNum type="arabicPeriod"/>
            </a:pPr>
            <a:r>
              <a:rPr lang="zh-CN" altLang="en-US" sz="1400" dirty="0"/>
              <a:t>此外，现有的论文实验也表明，CoT 更加适合复杂的推理任务，比如计算或编程，不太适用于简单的单项选择、序列标记等任务之中，并且 CoT 并不适用于那些参数量较小的模型（20B以下），在小模型中使用 CoT 非常有可能会造成机器幻觉等等问题。</a:t>
            </a:r>
          </a:p>
        </p:txBody>
      </p:sp>
      <p:sp>
        <p:nvSpPr>
          <p:cNvPr id="8" name="文本框 7">
            <a:extLst>
              <a:ext uri="{FF2B5EF4-FFF2-40B4-BE49-F238E27FC236}">
                <a16:creationId xmlns:a16="http://schemas.microsoft.com/office/drawing/2014/main" id="{8FD017FB-7DF6-98BA-38B6-D5738E33F59C}"/>
              </a:ext>
            </a:extLst>
          </p:cNvPr>
          <p:cNvSpPr txBox="1"/>
          <p:nvPr/>
        </p:nvSpPr>
        <p:spPr>
          <a:xfrm>
            <a:off x="4620868" y="2917497"/>
            <a:ext cx="2950263" cy="2554545"/>
          </a:xfrm>
          <a:prstGeom prst="rect">
            <a:avLst/>
          </a:prstGeom>
          <a:noFill/>
        </p:spPr>
        <p:txBody>
          <a:bodyPr wrap="square">
            <a:spAutoFit/>
          </a:bodyPr>
          <a:lstStyle/>
          <a:p>
            <a:r>
              <a:rPr lang="zh-CN" altLang="en-US" sz="1600" dirty="0"/>
              <a:t>理论角度</a:t>
            </a:r>
            <a:r>
              <a:rPr lang="en-US" altLang="zh-CN" sz="1600" dirty="0"/>
              <a:t>:</a:t>
            </a:r>
          </a:p>
          <a:p>
            <a:endParaRPr lang="en-US" altLang="zh-CN" dirty="0"/>
          </a:p>
          <a:p>
            <a:r>
              <a:rPr lang="zh-CN" altLang="en-US" sz="1400" dirty="0"/>
              <a:t>一篇来自斯坦福的论文《Why think step-by-step? reasoning emerges from the locality of experience》揭示了当大模型的训练数据表现出了变量的局部簇结构（Local Clusters of Variables）时，CoT 将会展现极好的效果。而变量的局部簇主要指训练数据中变量之间有着强的相互作用，相互影响的关系。</a:t>
            </a:r>
          </a:p>
        </p:txBody>
      </p:sp>
      <p:sp>
        <p:nvSpPr>
          <p:cNvPr id="12" name="文本框 11">
            <a:extLst>
              <a:ext uri="{FF2B5EF4-FFF2-40B4-BE49-F238E27FC236}">
                <a16:creationId xmlns:a16="http://schemas.microsoft.com/office/drawing/2014/main" id="{EF192A8F-89BB-2C3A-1569-98A849518F75}"/>
              </a:ext>
            </a:extLst>
          </p:cNvPr>
          <p:cNvSpPr txBox="1"/>
          <p:nvPr/>
        </p:nvSpPr>
        <p:spPr>
          <a:xfrm>
            <a:off x="7933082" y="2917497"/>
            <a:ext cx="3508908" cy="2092881"/>
          </a:xfrm>
          <a:prstGeom prst="rect">
            <a:avLst/>
          </a:prstGeom>
          <a:noFill/>
        </p:spPr>
        <p:txBody>
          <a:bodyPr wrap="square">
            <a:spAutoFit/>
          </a:bodyPr>
          <a:lstStyle/>
          <a:p>
            <a:r>
              <a:rPr lang="zh-CN" altLang="en-US" sz="1600" dirty="0"/>
              <a:t>也有研究指出</a:t>
            </a:r>
            <a:r>
              <a:rPr lang="en-US" altLang="zh-CN" sz="1600" dirty="0"/>
              <a:t>:</a:t>
            </a:r>
          </a:p>
          <a:p>
            <a:endParaRPr lang="en-US" altLang="zh-CN" sz="1600" dirty="0"/>
          </a:p>
          <a:p>
            <a:r>
              <a:rPr lang="zh-CN" altLang="en-US" sz="1400" dirty="0"/>
              <a:t>当给予大模型的示例之间彼此之间互相区分并不相同时，也有助于提升 CoT 的性能。同时，逻辑依据是否与问题相关，逻辑推理步骤的顺序也会显著影响 CoT 的性能。另外一个有趣的发现是，使用代码数据训练大模型，或者使用符合 CoT 格式的数据训练模型也有助于提升 CoT 的性能。</a:t>
            </a:r>
          </a:p>
        </p:txBody>
      </p:sp>
      <p:sp>
        <p:nvSpPr>
          <p:cNvPr id="14" name="矩形: 圆角 13">
            <a:extLst>
              <a:ext uri="{FF2B5EF4-FFF2-40B4-BE49-F238E27FC236}">
                <a16:creationId xmlns:a16="http://schemas.microsoft.com/office/drawing/2014/main" id="{63714F63-5177-A7F1-3BE7-F4C6B0A9698A}"/>
              </a:ext>
            </a:extLst>
          </p:cNvPr>
          <p:cNvSpPr/>
          <p:nvPr/>
        </p:nvSpPr>
        <p:spPr>
          <a:xfrm>
            <a:off x="7785650" y="2917497"/>
            <a:ext cx="1689653" cy="349164"/>
          </a:xfrm>
          <a:prstGeom prst="round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71BEE242-51CE-B600-14A7-53DB7CB7426A}"/>
              </a:ext>
            </a:extLst>
          </p:cNvPr>
          <p:cNvSpPr/>
          <p:nvPr/>
        </p:nvSpPr>
        <p:spPr>
          <a:xfrm>
            <a:off x="4320206" y="2917497"/>
            <a:ext cx="1689653" cy="349164"/>
          </a:xfrm>
          <a:prstGeom prst="round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0305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D8FB45E-6DA6-B084-9EE4-AFC66030B099}"/>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原理和结构</a:t>
            </a:r>
            <a:endParaRPr lang="en-US" altLang="zh-CN" sz="3200" b="1" dirty="0"/>
          </a:p>
        </p:txBody>
      </p:sp>
      <p:sp>
        <p:nvSpPr>
          <p:cNvPr id="5" name="文本框 4">
            <a:extLst>
              <a:ext uri="{FF2B5EF4-FFF2-40B4-BE49-F238E27FC236}">
                <a16:creationId xmlns:a16="http://schemas.microsoft.com/office/drawing/2014/main" id="{AE3F4F6F-319A-27A6-EF79-628DD091D370}"/>
              </a:ext>
            </a:extLst>
          </p:cNvPr>
          <p:cNvSpPr txBox="1"/>
          <p:nvPr/>
        </p:nvSpPr>
        <p:spPr>
          <a:xfrm>
            <a:off x="283660" y="2102172"/>
            <a:ext cx="6126480" cy="369332"/>
          </a:xfrm>
          <a:prstGeom prst="rect">
            <a:avLst/>
          </a:prstGeom>
          <a:noFill/>
        </p:spPr>
        <p:txBody>
          <a:bodyPr wrap="square">
            <a:spAutoFit/>
          </a:bodyPr>
          <a:lstStyle/>
          <a:p>
            <a:r>
              <a:rPr lang="zh-CN" altLang="en-US" b="1" i="0" dirty="0">
                <a:solidFill>
                  <a:srgbClr val="4D4D4D"/>
                </a:solidFill>
                <a:effectLst/>
                <a:highlight>
                  <a:srgbClr val="FFFFFF"/>
                </a:highlight>
              </a:rPr>
              <a:t>是否包含示例为区分</a:t>
            </a:r>
            <a:endParaRPr lang="en-US" altLang="zh-CN" b="1" i="0" dirty="0">
              <a:solidFill>
                <a:srgbClr val="4D4D4D"/>
              </a:solidFill>
              <a:effectLst/>
              <a:highlight>
                <a:srgbClr val="FFFFFF"/>
              </a:highlight>
            </a:endParaRPr>
          </a:p>
        </p:txBody>
      </p:sp>
      <p:sp>
        <p:nvSpPr>
          <p:cNvPr id="9" name="文本框 8">
            <a:extLst>
              <a:ext uri="{FF2B5EF4-FFF2-40B4-BE49-F238E27FC236}">
                <a16:creationId xmlns:a16="http://schemas.microsoft.com/office/drawing/2014/main" id="{CE451A0B-C44D-42A9-3D90-22A9DCABA7E5}"/>
              </a:ext>
            </a:extLst>
          </p:cNvPr>
          <p:cNvSpPr txBox="1"/>
          <p:nvPr/>
        </p:nvSpPr>
        <p:spPr>
          <a:xfrm>
            <a:off x="406695" y="3209230"/>
            <a:ext cx="5318244" cy="2585323"/>
          </a:xfrm>
          <a:prstGeom prst="rect">
            <a:avLst/>
          </a:prstGeom>
          <a:noFill/>
        </p:spPr>
        <p:txBody>
          <a:bodyPr wrap="square">
            <a:spAutoFit/>
          </a:bodyPr>
          <a:lstStyle/>
          <a:p>
            <a:r>
              <a:rPr lang="en-US" altLang="zh-CN" b="1" dirty="0"/>
              <a:t>Zero-Shot-</a:t>
            </a:r>
            <a:r>
              <a:rPr lang="en-US" altLang="zh-CN" b="1" dirty="0" err="1"/>
              <a:t>CoT</a:t>
            </a:r>
            <a:r>
              <a:rPr lang="en-US" altLang="zh-CN" b="1" dirty="0"/>
              <a:t> </a:t>
            </a:r>
            <a:r>
              <a:rPr lang="en-US" altLang="zh-CN" dirty="0"/>
              <a:t>:	</a:t>
            </a:r>
            <a:r>
              <a:rPr lang="zh-CN" altLang="en-US" dirty="0"/>
              <a:t>不添加示例而仅仅在指令中添加</a:t>
            </a:r>
            <a:r>
              <a:rPr lang="en-US" altLang="zh-CN" dirty="0"/>
              <a:t>		</a:t>
            </a:r>
            <a:r>
              <a:rPr lang="zh-CN" altLang="en-US" dirty="0"/>
              <a:t>一行经典的“</a:t>
            </a:r>
            <a:r>
              <a:rPr lang="en-US" altLang="zh-CN" dirty="0"/>
              <a:t>Let’s think step by 		step”</a:t>
            </a:r>
            <a:r>
              <a:rPr lang="zh-CN" altLang="en-US" dirty="0"/>
              <a:t>，就可以“唤醒”大模型的推</a:t>
            </a:r>
            <a:r>
              <a:rPr lang="en-US" altLang="zh-CN" dirty="0"/>
              <a:t>		</a:t>
            </a:r>
            <a:r>
              <a:rPr lang="zh-CN" altLang="en-US" dirty="0"/>
              <a:t>理能力。</a:t>
            </a:r>
            <a:endParaRPr lang="en-US" altLang="zh-CN" dirty="0"/>
          </a:p>
          <a:p>
            <a:endParaRPr lang="en-US" altLang="zh-CN" dirty="0"/>
          </a:p>
          <a:p>
            <a:endParaRPr lang="zh-CN" altLang="en-US" dirty="0"/>
          </a:p>
          <a:p>
            <a:r>
              <a:rPr lang="en-US" altLang="zh-CN" b="1" dirty="0"/>
              <a:t>Few-Shot-Cot </a:t>
            </a:r>
            <a:r>
              <a:rPr lang="en-US" altLang="zh-CN" dirty="0"/>
              <a:t>:	</a:t>
            </a:r>
            <a:r>
              <a:rPr lang="zh-CN" altLang="en-US" dirty="0"/>
              <a:t>则在示例中详细描述了“解题步</a:t>
            </a:r>
            <a:r>
              <a:rPr lang="en-US" altLang="zh-CN" dirty="0"/>
              <a:t>		</a:t>
            </a:r>
            <a:r>
              <a:rPr lang="zh-CN" altLang="en-US" dirty="0"/>
              <a:t>骤”，让模型照猫画虎得到推理能</a:t>
            </a:r>
            <a:r>
              <a:rPr lang="en-US" altLang="zh-CN" dirty="0"/>
              <a:t>		</a:t>
            </a:r>
            <a:r>
              <a:rPr lang="zh-CN" altLang="en-US" dirty="0"/>
              <a:t>力。</a:t>
            </a:r>
          </a:p>
        </p:txBody>
      </p:sp>
      <p:sp>
        <p:nvSpPr>
          <p:cNvPr id="13" name="文本框 12">
            <a:extLst>
              <a:ext uri="{FF2B5EF4-FFF2-40B4-BE49-F238E27FC236}">
                <a16:creationId xmlns:a16="http://schemas.microsoft.com/office/drawing/2014/main" id="{BEAEE5E1-F40A-A835-4883-F5F42324426F}"/>
              </a:ext>
            </a:extLst>
          </p:cNvPr>
          <p:cNvSpPr txBox="1"/>
          <p:nvPr/>
        </p:nvSpPr>
        <p:spPr>
          <a:xfrm>
            <a:off x="6410140" y="3209230"/>
            <a:ext cx="5450556" cy="2031325"/>
          </a:xfrm>
          <a:prstGeom prst="rect">
            <a:avLst/>
          </a:prstGeom>
          <a:noFill/>
        </p:spPr>
        <p:txBody>
          <a:bodyPr wrap="square">
            <a:spAutoFit/>
          </a:bodyPr>
          <a:lstStyle/>
          <a:p>
            <a:r>
              <a:rPr lang="en-US" altLang="zh-CN" b="1" dirty="0"/>
              <a:t>1</a:t>
            </a:r>
            <a:r>
              <a:rPr lang="zh-CN" altLang="en-US" b="1" dirty="0"/>
              <a:t>、人工构造：</a:t>
            </a:r>
            <a:r>
              <a:rPr lang="en-US" altLang="zh-CN" dirty="0"/>
              <a:t>	</a:t>
            </a:r>
            <a:r>
              <a:rPr lang="zh-CN" altLang="en-US" dirty="0"/>
              <a:t>质量高，但人力成本大，不好</a:t>
            </a:r>
            <a:r>
              <a:rPr lang="en-US" altLang="zh-CN" dirty="0"/>
              <a:t>		</a:t>
            </a:r>
            <a:r>
              <a:rPr lang="zh-CN" altLang="en-US" dirty="0"/>
              <a:t>优化、不好跨任务迁移，如</a:t>
            </a:r>
            <a:r>
              <a:rPr lang="en-US" altLang="zh-CN" dirty="0"/>
              <a:t>		Few-shot </a:t>
            </a:r>
            <a:r>
              <a:rPr lang="en-US" altLang="zh-CN" dirty="0" err="1"/>
              <a:t>CoT</a:t>
            </a:r>
            <a:r>
              <a:rPr lang="zh-CN" altLang="en-US" dirty="0"/>
              <a:t>；</a:t>
            </a:r>
          </a:p>
          <a:p>
            <a:r>
              <a:rPr lang="en-US" altLang="zh-CN" b="1" dirty="0"/>
              <a:t>2</a:t>
            </a:r>
            <a:r>
              <a:rPr lang="zh-CN" altLang="en-US" b="1" dirty="0"/>
              <a:t>、自动构造：</a:t>
            </a:r>
            <a:r>
              <a:rPr lang="en-US" altLang="zh-CN" b="1" dirty="0"/>
              <a:t>	</a:t>
            </a:r>
            <a:r>
              <a:rPr lang="zh-CN" altLang="en-US" dirty="0"/>
              <a:t>分为 </a:t>
            </a:r>
            <a:r>
              <a:rPr lang="en-US" altLang="zh-CN" dirty="0"/>
              <a:t>Zero-shot </a:t>
            </a:r>
            <a:r>
              <a:rPr lang="en-US" altLang="zh-CN" dirty="0" err="1"/>
              <a:t>CoT</a:t>
            </a:r>
            <a:r>
              <a:rPr lang="zh-CN" altLang="en-US" dirty="0"/>
              <a:t>和 </a:t>
            </a:r>
            <a:r>
              <a:rPr lang="en-US" altLang="zh-CN" dirty="0"/>
              <a:t>Auto	 		</a:t>
            </a:r>
            <a:r>
              <a:rPr lang="en-US" altLang="zh-CN" dirty="0" err="1"/>
              <a:t>CoT</a:t>
            </a:r>
            <a:r>
              <a:rPr lang="zh-CN" altLang="en-US" dirty="0"/>
              <a:t>等。</a:t>
            </a:r>
          </a:p>
          <a:p>
            <a:r>
              <a:rPr lang="en-US" altLang="zh-CN" dirty="0"/>
              <a:t>		</a:t>
            </a:r>
            <a:r>
              <a:rPr lang="zh-CN" altLang="en-US" dirty="0"/>
              <a:t>但自动的质量一般没有人工的</a:t>
            </a:r>
            <a:r>
              <a:rPr lang="en-US" altLang="zh-CN" dirty="0"/>
              <a:t>		</a:t>
            </a:r>
            <a:r>
              <a:rPr lang="zh-CN" altLang="en-US" dirty="0"/>
              <a:t>好，导致大模型幻觉问题严重。</a:t>
            </a:r>
          </a:p>
        </p:txBody>
      </p:sp>
      <p:sp>
        <p:nvSpPr>
          <p:cNvPr id="14" name="文本框 13">
            <a:extLst>
              <a:ext uri="{FF2B5EF4-FFF2-40B4-BE49-F238E27FC236}">
                <a16:creationId xmlns:a16="http://schemas.microsoft.com/office/drawing/2014/main" id="{66B2ABBD-2AF3-8C17-D37A-563701568DC8}"/>
              </a:ext>
            </a:extLst>
          </p:cNvPr>
          <p:cNvSpPr txBox="1"/>
          <p:nvPr/>
        </p:nvSpPr>
        <p:spPr>
          <a:xfrm>
            <a:off x="6410140" y="2102172"/>
            <a:ext cx="3147238" cy="369332"/>
          </a:xfrm>
          <a:prstGeom prst="rect">
            <a:avLst/>
          </a:prstGeom>
          <a:noFill/>
        </p:spPr>
        <p:txBody>
          <a:bodyPr wrap="square" rtlCol="0">
            <a:spAutoFit/>
          </a:bodyPr>
          <a:lstStyle/>
          <a:p>
            <a:r>
              <a:rPr lang="zh-CN" altLang="en-US" b="1" dirty="0">
                <a:solidFill>
                  <a:srgbClr val="4D4D4D"/>
                </a:solidFill>
                <a:highlight>
                  <a:srgbClr val="FFFFFF"/>
                </a:highlight>
              </a:rPr>
              <a:t>构建方式为区分</a:t>
            </a:r>
          </a:p>
        </p:txBody>
      </p:sp>
      <p:cxnSp>
        <p:nvCxnSpPr>
          <p:cNvPr id="16" name="直接连接符 15">
            <a:extLst>
              <a:ext uri="{FF2B5EF4-FFF2-40B4-BE49-F238E27FC236}">
                <a16:creationId xmlns:a16="http://schemas.microsoft.com/office/drawing/2014/main" id="{182212E5-EA75-272B-B45B-8A5ABB2FED93}"/>
              </a:ext>
            </a:extLst>
          </p:cNvPr>
          <p:cNvCxnSpPr>
            <a:cxnSpLocks/>
          </p:cNvCxnSpPr>
          <p:nvPr/>
        </p:nvCxnSpPr>
        <p:spPr>
          <a:xfrm>
            <a:off x="6096000" y="2007704"/>
            <a:ext cx="0" cy="378684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文本框 19">
            <a:extLst>
              <a:ext uri="{FF2B5EF4-FFF2-40B4-BE49-F238E27FC236}">
                <a16:creationId xmlns:a16="http://schemas.microsoft.com/office/drawing/2014/main" id="{E2D5D436-0884-9C0B-85DF-B6E617C2DC5F}"/>
              </a:ext>
            </a:extLst>
          </p:cNvPr>
          <p:cNvSpPr txBox="1"/>
          <p:nvPr/>
        </p:nvSpPr>
        <p:spPr>
          <a:xfrm>
            <a:off x="9135418" y="5794553"/>
            <a:ext cx="1733105" cy="461665"/>
          </a:xfrm>
          <a:prstGeom prst="rect">
            <a:avLst/>
          </a:prstGeom>
          <a:noFill/>
        </p:spPr>
        <p:txBody>
          <a:bodyPr wrap="square" rtlCol="0">
            <a:spAutoFit/>
          </a:bodyPr>
          <a:lstStyle/>
          <a:p>
            <a:r>
              <a:rPr lang="en-US" altLang="zh-CN" sz="2400" b="1" dirty="0"/>
              <a:t>COT</a:t>
            </a:r>
            <a:r>
              <a:rPr lang="zh-CN" altLang="en-US" sz="2400" b="1" dirty="0"/>
              <a:t>结构</a:t>
            </a:r>
          </a:p>
        </p:txBody>
      </p:sp>
    </p:spTree>
    <p:extLst>
      <p:ext uri="{BB962C8B-B14F-4D97-AF65-F5344CB8AC3E}">
        <p14:creationId xmlns:p14="http://schemas.microsoft.com/office/powerpoint/2010/main" val="3344485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96A87B-DA20-3854-3A3B-BF0E1B6E6A3F}"/>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原理和结构</a:t>
            </a:r>
            <a:endParaRPr lang="en-US" altLang="zh-CN" sz="3200" b="1" dirty="0"/>
          </a:p>
        </p:txBody>
      </p:sp>
      <p:sp>
        <p:nvSpPr>
          <p:cNvPr id="4" name="文本框 3">
            <a:extLst>
              <a:ext uri="{FF2B5EF4-FFF2-40B4-BE49-F238E27FC236}">
                <a16:creationId xmlns:a16="http://schemas.microsoft.com/office/drawing/2014/main" id="{CF92B777-8445-15E0-E4A1-30DD0BB5B8D2}"/>
              </a:ext>
            </a:extLst>
          </p:cNvPr>
          <p:cNvSpPr txBox="1"/>
          <p:nvPr/>
        </p:nvSpPr>
        <p:spPr>
          <a:xfrm>
            <a:off x="449225" y="3642156"/>
            <a:ext cx="6129670" cy="369332"/>
          </a:xfrm>
          <a:prstGeom prst="rect">
            <a:avLst/>
          </a:prstGeom>
          <a:noFill/>
        </p:spPr>
        <p:txBody>
          <a:bodyPr wrap="square">
            <a:spAutoFit/>
          </a:bodyPr>
          <a:lstStyle/>
          <a:p>
            <a:pPr algn="l"/>
            <a:r>
              <a:rPr lang="zh-CN" altLang="en-US" b="1" i="0" dirty="0">
                <a:solidFill>
                  <a:srgbClr val="4F4F4F"/>
                </a:solidFill>
                <a:effectLst/>
                <a:highlight>
                  <a:srgbClr val="FFFFFF"/>
                </a:highlight>
                <a:latin typeface="PingFang SC"/>
              </a:rPr>
              <a:t>人工构建</a:t>
            </a:r>
          </a:p>
        </p:txBody>
      </p:sp>
      <p:pic>
        <p:nvPicPr>
          <p:cNvPr id="6" name="图片 5">
            <a:extLst>
              <a:ext uri="{FF2B5EF4-FFF2-40B4-BE49-F238E27FC236}">
                <a16:creationId xmlns:a16="http://schemas.microsoft.com/office/drawing/2014/main" id="{01392809-5E14-47F6-5778-6F8CB65F4E14}"/>
              </a:ext>
            </a:extLst>
          </p:cNvPr>
          <p:cNvPicPr>
            <a:picLocks noChangeAspect="1"/>
          </p:cNvPicPr>
          <p:nvPr/>
        </p:nvPicPr>
        <p:blipFill>
          <a:blip r:embed="rId2"/>
          <a:stretch>
            <a:fillRect/>
          </a:stretch>
        </p:blipFill>
        <p:spPr>
          <a:xfrm>
            <a:off x="3338878" y="2091049"/>
            <a:ext cx="8472488" cy="3710281"/>
          </a:xfrm>
          <a:prstGeom prst="rect">
            <a:avLst/>
          </a:prstGeom>
        </p:spPr>
      </p:pic>
      <p:sp>
        <p:nvSpPr>
          <p:cNvPr id="10" name="文本框 9">
            <a:extLst>
              <a:ext uri="{FF2B5EF4-FFF2-40B4-BE49-F238E27FC236}">
                <a16:creationId xmlns:a16="http://schemas.microsoft.com/office/drawing/2014/main" id="{612B69DD-586A-9779-2E02-E75ACDF9127A}"/>
              </a:ext>
            </a:extLst>
          </p:cNvPr>
          <p:cNvSpPr txBox="1"/>
          <p:nvPr/>
        </p:nvSpPr>
        <p:spPr>
          <a:xfrm>
            <a:off x="8626439" y="5993560"/>
            <a:ext cx="6129670" cy="338554"/>
          </a:xfrm>
          <a:prstGeom prst="rect">
            <a:avLst/>
          </a:prstGeom>
          <a:noFill/>
        </p:spPr>
        <p:txBody>
          <a:bodyPr wrap="square">
            <a:spAutoFit/>
          </a:bodyPr>
          <a:lstStyle/>
          <a:p>
            <a:r>
              <a:rPr lang="zh-CN" altLang="en-US" sz="1600" dirty="0"/>
              <a:t>缺点：需要大量人工成本投入。</a:t>
            </a:r>
          </a:p>
        </p:txBody>
      </p:sp>
    </p:spTree>
    <p:extLst>
      <p:ext uri="{BB962C8B-B14F-4D97-AF65-F5344CB8AC3E}">
        <p14:creationId xmlns:p14="http://schemas.microsoft.com/office/powerpoint/2010/main" val="602968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390FD5-39B4-0334-2283-DD33659E5AF8}"/>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原理和结构</a:t>
            </a:r>
            <a:endParaRPr lang="en-US" altLang="zh-CN" sz="3200" b="1" dirty="0"/>
          </a:p>
        </p:txBody>
      </p:sp>
      <p:sp>
        <p:nvSpPr>
          <p:cNvPr id="4" name="文本框 3">
            <a:extLst>
              <a:ext uri="{FF2B5EF4-FFF2-40B4-BE49-F238E27FC236}">
                <a16:creationId xmlns:a16="http://schemas.microsoft.com/office/drawing/2014/main" id="{E58FA501-5535-3BF1-EADD-12E1F55901A5}"/>
              </a:ext>
            </a:extLst>
          </p:cNvPr>
          <p:cNvSpPr txBox="1"/>
          <p:nvPr/>
        </p:nvSpPr>
        <p:spPr>
          <a:xfrm>
            <a:off x="384139" y="3568709"/>
            <a:ext cx="6129670" cy="369332"/>
          </a:xfrm>
          <a:prstGeom prst="rect">
            <a:avLst/>
          </a:prstGeom>
          <a:noFill/>
        </p:spPr>
        <p:txBody>
          <a:bodyPr wrap="square">
            <a:spAutoFit/>
          </a:bodyPr>
          <a:lstStyle/>
          <a:p>
            <a:pPr algn="l"/>
            <a:r>
              <a:rPr lang="zh-CN" altLang="en-US" b="1" i="0" dirty="0">
                <a:solidFill>
                  <a:srgbClr val="4F4F4F"/>
                </a:solidFill>
                <a:effectLst/>
                <a:highlight>
                  <a:srgbClr val="FFFFFF"/>
                </a:highlight>
                <a:latin typeface="PingFang SC"/>
              </a:rPr>
              <a:t>自动构建</a:t>
            </a:r>
          </a:p>
        </p:txBody>
      </p:sp>
      <p:pic>
        <p:nvPicPr>
          <p:cNvPr id="8" name="图片 7">
            <a:extLst>
              <a:ext uri="{FF2B5EF4-FFF2-40B4-BE49-F238E27FC236}">
                <a16:creationId xmlns:a16="http://schemas.microsoft.com/office/drawing/2014/main" id="{D7D2A35E-FF66-3854-93E4-402BF218DAE1}"/>
              </a:ext>
            </a:extLst>
          </p:cNvPr>
          <p:cNvPicPr>
            <a:picLocks noChangeAspect="1"/>
          </p:cNvPicPr>
          <p:nvPr/>
        </p:nvPicPr>
        <p:blipFill>
          <a:blip r:embed="rId2"/>
          <a:stretch>
            <a:fillRect/>
          </a:stretch>
        </p:blipFill>
        <p:spPr>
          <a:xfrm>
            <a:off x="2676177" y="2074753"/>
            <a:ext cx="8389214" cy="3726577"/>
          </a:xfrm>
          <a:prstGeom prst="rect">
            <a:avLst/>
          </a:prstGeom>
        </p:spPr>
      </p:pic>
      <p:sp>
        <p:nvSpPr>
          <p:cNvPr id="10" name="文本框 9">
            <a:extLst>
              <a:ext uri="{FF2B5EF4-FFF2-40B4-BE49-F238E27FC236}">
                <a16:creationId xmlns:a16="http://schemas.microsoft.com/office/drawing/2014/main" id="{7EE3EAA1-4FF1-3969-A0AD-A13D5FAF8993}"/>
              </a:ext>
            </a:extLst>
          </p:cNvPr>
          <p:cNvSpPr txBox="1"/>
          <p:nvPr/>
        </p:nvSpPr>
        <p:spPr>
          <a:xfrm>
            <a:off x="9304855" y="6065361"/>
            <a:ext cx="6129670" cy="338554"/>
          </a:xfrm>
          <a:prstGeom prst="rect">
            <a:avLst/>
          </a:prstGeom>
          <a:noFill/>
        </p:spPr>
        <p:txBody>
          <a:bodyPr wrap="square">
            <a:spAutoFit/>
          </a:bodyPr>
          <a:lstStyle/>
          <a:p>
            <a:r>
              <a:rPr lang="zh-CN" altLang="en-US" sz="1600" b="0" i="0" dirty="0">
                <a:solidFill>
                  <a:srgbClr val="4D4D4D"/>
                </a:solidFill>
                <a:effectLst/>
                <a:highlight>
                  <a:srgbClr val="FFFFFF"/>
                </a:highlight>
                <a:latin typeface="-apple-system"/>
              </a:rPr>
              <a:t>缺点：不稳定</a:t>
            </a:r>
            <a:endParaRPr lang="zh-CN" altLang="en-US" sz="1600" dirty="0"/>
          </a:p>
        </p:txBody>
      </p:sp>
    </p:spTree>
    <p:extLst>
      <p:ext uri="{BB962C8B-B14F-4D97-AF65-F5344CB8AC3E}">
        <p14:creationId xmlns:p14="http://schemas.microsoft.com/office/powerpoint/2010/main" val="3190594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E6CEA749-EFA8-49BF-8397-079DC89EA637}"/>
              </a:ext>
            </a:extLst>
          </p:cNvPr>
          <p:cNvSpPr/>
          <p:nvPr/>
        </p:nvSpPr>
        <p:spPr>
          <a:xfrm>
            <a:off x="7107382" y="0"/>
            <a:ext cx="5084618" cy="6858000"/>
          </a:xfrm>
          <a:prstGeom prst="rect">
            <a:avLst/>
          </a:prstGeom>
          <a:solidFill>
            <a:schemeClr val="dk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458112" y="988549"/>
            <a:ext cx="3016709" cy="923330"/>
            <a:chOff x="1311451" y="488295"/>
            <a:chExt cx="3016709" cy="923330"/>
          </a:xfrm>
        </p:grpSpPr>
        <p:sp>
          <p:nvSpPr>
            <p:cNvPr id="5" name="文本框 4"/>
            <p:cNvSpPr txBox="1"/>
            <p:nvPr/>
          </p:nvSpPr>
          <p:spPr>
            <a:xfrm>
              <a:off x="1311451" y="488295"/>
              <a:ext cx="2183589" cy="923330"/>
            </a:xfrm>
            <a:prstGeom prst="rect">
              <a:avLst/>
            </a:prstGeom>
            <a:noFill/>
          </p:spPr>
          <p:txBody>
            <a:bodyPr wrap="square" rtlCol="0">
              <a:spAutoFit/>
            </a:bodyPr>
            <a:lstStyle/>
            <a:p>
              <a:pPr algn="ctr"/>
              <a:r>
                <a:rPr lang="zh-CN" altLang="en-US" sz="5400" b="1" dirty="0">
                  <a:solidFill>
                    <a:schemeClr val="dk1">
                      <a:lumMod val="100000"/>
                    </a:schemeClr>
                  </a:solidFill>
                  <a:latin typeface="微软雅黑" panose="020B0503020204020204" pitchFamily="34" charset="-122"/>
                  <a:ea typeface="微软雅黑" panose="020B0503020204020204" pitchFamily="34" charset="-122"/>
                </a:rPr>
                <a:t>目录</a:t>
              </a:r>
            </a:p>
          </p:txBody>
        </p:sp>
        <p:sp>
          <p:nvSpPr>
            <p:cNvPr id="6" name="文本框 5"/>
            <p:cNvSpPr txBox="1"/>
            <p:nvPr/>
          </p:nvSpPr>
          <p:spPr>
            <a:xfrm>
              <a:off x="3099611" y="1103848"/>
              <a:ext cx="1228549" cy="307777"/>
            </a:xfrm>
            <a:prstGeom prst="rect">
              <a:avLst/>
            </a:prstGeom>
            <a:noFill/>
          </p:spPr>
          <p:txBody>
            <a:bodyPr wrap="square" rtlCol="0">
              <a:spAutoFit/>
            </a:bodyPr>
            <a:lstStyle/>
            <a:p>
              <a:r>
                <a:rPr lang="en-US" altLang="zh-CN" sz="1400" b="1" dirty="0">
                  <a:solidFill>
                    <a:schemeClr val="dk1">
                      <a:lumMod val="100000"/>
                    </a:schemeClr>
                  </a:solidFill>
                  <a:latin typeface="微软雅黑" panose="020B0503020204020204" pitchFamily="34" charset="-122"/>
                  <a:ea typeface="微软雅黑" panose="020B0503020204020204" pitchFamily="34" charset="-122"/>
                </a:rPr>
                <a:t>CONTENTS</a:t>
              </a:r>
              <a:endParaRPr lang="zh-CN" altLang="en-US" sz="1400" b="1" dirty="0">
                <a:solidFill>
                  <a:schemeClr val="dk1">
                    <a:lumMod val="10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040335" y="2782041"/>
            <a:ext cx="6427265" cy="830997"/>
            <a:chOff x="629920" y="1894860"/>
            <a:chExt cx="6427265" cy="830997"/>
          </a:xfrm>
        </p:grpSpPr>
        <p:grpSp>
          <p:nvGrpSpPr>
            <p:cNvPr id="24" name="组合 23"/>
            <p:cNvGrpSpPr/>
            <p:nvPr/>
          </p:nvGrpSpPr>
          <p:grpSpPr>
            <a:xfrm>
              <a:off x="629920" y="1938030"/>
              <a:ext cx="575257" cy="436880"/>
              <a:chOff x="802640" y="2235200"/>
              <a:chExt cx="575257" cy="436880"/>
            </a:xfrm>
          </p:grpSpPr>
          <p:sp>
            <p:nvSpPr>
              <p:cNvPr id="26" name="菱形 2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1306777" y="1894860"/>
              <a:ext cx="5750408" cy="830997"/>
            </a:xfrm>
            <a:prstGeom prst="rect">
              <a:avLst/>
            </a:prstGeom>
            <a:noFill/>
          </p:spPr>
          <p:txBody>
            <a:bodyPr wrap="square" rtlCol="0">
              <a:spAutoFit/>
            </a:bodyPr>
            <a:lstStyle/>
            <a:p>
              <a:r>
                <a:rPr lang="zh-CN" altLang="en-US" sz="2400" b="1" dirty="0">
                  <a:solidFill>
                    <a:schemeClr val="dk1">
                      <a:lumMod val="100000"/>
                    </a:schemeClr>
                  </a:solidFill>
                  <a:latin typeface="微软雅黑" panose="020B0503020204020204" pitchFamily="34" charset="-122"/>
                  <a:ea typeface="微软雅黑" panose="020B0503020204020204" pitchFamily="34" charset="-122"/>
                </a:rPr>
                <a:t>知识图谱 </a:t>
              </a:r>
              <a:r>
                <a:rPr lang="en-US" altLang="zh-CN" sz="2400" b="1" dirty="0" err="1">
                  <a:solidFill>
                    <a:schemeClr val="dk1">
                      <a:lumMod val="100000"/>
                    </a:schemeClr>
                  </a:solidFill>
                  <a:latin typeface="微软雅黑" panose="020B0503020204020204" pitchFamily="34" charset="-122"/>
                  <a:ea typeface="微软雅黑" panose="020B0503020204020204" pitchFamily="34" charset="-122"/>
                </a:rPr>
                <a:t>CoT</a:t>
              </a:r>
              <a:r>
                <a:rPr lang="en-US" altLang="zh-CN" sz="2400" b="1" dirty="0">
                  <a:solidFill>
                    <a:schemeClr val="dk1">
                      <a:lumMod val="100000"/>
                    </a:schemeClr>
                  </a:solidFill>
                  <a:latin typeface="微软雅黑" panose="020B0503020204020204" pitchFamily="34" charset="-122"/>
                  <a:ea typeface="微软雅黑" panose="020B0503020204020204" pitchFamily="34" charset="-122"/>
                </a:rPr>
                <a:t> RAG</a:t>
              </a:r>
              <a:r>
                <a:rPr lang="zh-CN" altLang="en-US" sz="2400" b="1" dirty="0">
                  <a:solidFill>
                    <a:schemeClr val="dk1">
                      <a:lumMod val="100000"/>
                    </a:schemeClr>
                  </a:solidFill>
                  <a:latin typeface="微软雅黑" panose="020B0503020204020204" pitchFamily="34" charset="-122"/>
                  <a:ea typeface="微软雅黑" panose="020B0503020204020204" pitchFamily="34" charset="-122"/>
                </a:rPr>
                <a:t>都是什么？？？</a:t>
              </a:r>
              <a:r>
                <a:rPr lang="en-US" altLang="zh-CN" sz="2400" b="1" dirty="0">
                  <a:solidFill>
                    <a:schemeClr val="dk1">
                      <a:lumMod val="100000"/>
                    </a:schemeClr>
                  </a:solidFill>
                  <a:latin typeface="微软雅黑" panose="020B0503020204020204" pitchFamily="34" charset="-122"/>
                  <a:ea typeface="微软雅黑" panose="020B0503020204020204" pitchFamily="34" charset="-122"/>
                </a:rPr>
                <a:t> </a:t>
              </a:r>
              <a:endParaRPr lang="zh-CN" altLang="en-US" sz="2400" b="1" dirty="0">
                <a:solidFill>
                  <a:schemeClr val="dk1">
                    <a:lumMod val="100000"/>
                  </a:schemeClr>
                </a:solidFill>
                <a:latin typeface="微软雅黑" panose="020B0503020204020204" pitchFamily="34" charset="-122"/>
                <a:ea typeface="微软雅黑" panose="020B0503020204020204" pitchFamily="34" charset="-122"/>
              </a:endParaRPr>
            </a:p>
            <a:p>
              <a:endParaRPr lang="zh-CN" altLang="en-US" sz="2400" b="1" dirty="0">
                <a:solidFill>
                  <a:schemeClr val="dk1">
                    <a:lumMod val="10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1054276" y="3803638"/>
            <a:ext cx="5549723" cy="480050"/>
            <a:chOff x="629920" y="1894860"/>
            <a:chExt cx="5549723" cy="480050"/>
          </a:xfrm>
        </p:grpSpPr>
        <p:grpSp>
          <p:nvGrpSpPr>
            <p:cNvPr id="29" name="组合 28"/>
            <p:cNvGrpSpPr/>
            <p:nvPr/>
          </p:nvGrpSpPr>
          <p:grpSpPr>
            <a:xfrm>
              <a:off x="629920" y="1938030"/>
              <a:ext cx="575257" cy="436880"/>
              <a:chOff x="802640" y="2235200"/>
              <a:chExt cx="575257" cy="436880"/>
            </a:xfrm>
          </p:grpSpPr>
          <p:sp>
            <p:nvSpPr>
              <p:cNvPr id="31" name="菱形 30"/>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306776" y="1894860"/>
              <a:ext cx="4872867" cy="461665"/>
            </a:xfrm>
            <a:prstGeom prst="rect">
              <a:avLst/>
            </a:prstGeom>
            <a:noFill/>
          </p:spPr>
          <p:txBody>
            <a:bodyPr wrap="square" rtlCol="0">
              <a:spAutoFit/>
            </a:bodyPr>
            <a:lstStyle/>
            <a:p>
              <a:r>
                <a:rPr lang="en-US" altLang="zh-CN" sz="2400" b="1" dirty="0">
                  <a:solidFill>
                    <a:schemeClr val="dk1">
                      <a:lumMod val="100000"/>
                    </a:schemeClr>
                  </a:solidFill>
                  <a:latin typeface="微软雅黑" panose="020B0503020204020204" pitchFamily="34" charset="-122"/>
                  <a:ea typeface="微软雅黑" panose="020B0503020204020204" pitchFamily="34" charset="-122"/>
                </a:rPr>
                <a:t>Prompt</a:t>
              </a:r>
              <a:r>
                <a:rPr lang="zh-CN" altLang="en-US" sz="2400" b="1" dirty="0">
                  <a:solidFill>
                    <a:schemeClr val="dk1">
                      <a:lumMod val="100000"/>
                    </a:schemeClr>
                  </a:solidFill>
                  <a:latin typeface="微软雅黑" panose="020B0503020204020204" pitchFamily="34" charset="-122"/>
                  <a:ea typeface="微软雅黑" panose="020B0503020204020204" pitchFamily="34" charset="-122"/>
                </a:rPr>
                <a:t>原理讲解和使用示范</a:t>
              </a:r>
            </a:p>
          </p:txBody>
        </p:sp>
      </p:grpSp>
      <p:grpSp>
        <p:nvGrpSpPr>
          <p:cNvPr id="33" name="组合 32"/>
          <p:cNvGrpSpPr/>
          <p:nvPr/>
        </p:nvGrpSpPr>
        <p:grpSpPr>
          <a:xfrm>
            <a:off x="1054276" y="4935410"/>
            <a:ext cx="4173423" cy="480050"/>
            <a:chOff x="629920" y="1894860"/>
            <a:chExt cx="4173423" cy="480050"/>
          </a:xfrm>
        </p:grpSpPr>
        <p:grpSp>
          <p:nvGrpSpPr>
            <p:cNvPr id="34" name="组合 33"/>
            <p:cNvGrpSpPr/>
            <p:nvPr/>
          </p:nvGrpSpPr>
          <p:grpSpPr>
            <a:xfrm>
              <a:off x="629920" y="1938030"/>
              <a:ext cx="575257" cy="436880"/>
              <a:chOff x="802640" y="2235200"/>
              <a:chExt cx="575257" cy="436880"/>
            </a:xfrm>
          </p:grpSpPr>
          <p:sp>
            <p:nvSpPr>
              <p:cNvPr id="36" name="菱形 3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1306777" y="1894860"/>
              <a:ext cx="3496566" cy="461665"/>
            </a:xfrm>
            <a:prstGeom prst="rect">
              <a:avLst/>
            </a:prstGeom>
            <a:noFill/>
          </p:spPr>
          <p:txBody>
            <a:bodyPr wrap="square" rtlCol="0">
              <a:spAutoFit/>
            </a:bodyPr>
            <a:lstStyle/>
            <a:p>
              <a:r>
                <a:rPr lang="zh-CN" altLang="en-US" sz="2400" b="1" dirty="0">
                  <a:solidFill>
                    <a:schemeClr val="dk1">
                      <a:lumMod val="100000"/>
                    </a:schemeClr>
                  </a:solidFill>
                  <a:latin typeface="微软雅黑" panose="020B0503020204020204" pitchFamily="34" charset="-122"/>
                  <a:ea typeface="微软雅黑" panose="020B0503020204020204" pitchFamily="34" charset="-122"/>
                </a:rPr>
                <a:t>大模型工具模板使用</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C7B118-227E-9C4C-4080-D9223E7436D3}"/>
              </a:ext>
            </a:extLst>
          </p:cNvPr>
          <p:cNvSpPr txBox="1"/>
          <p:nvPr/>
        </p:nvSpPr>
        <p:spPr>
          <a:xfrm>
            <a:off x="283660" y="1056670"/>
            <a:ext cx="6137018" cy="584775"/>
          </a:xfrm>
          <a:prstGeom prst="rect">
            <a:avLst/>
          </a:prstGeom>
          <a:noFill/>
        </p:spPr>
        <p:txBody>
          <a:bodyPr wrap="square" rtlCol="0">
            <a:spAutoFit/>
          </a:bodyPr>
          <a:lstStyle/>
          <a:p>
            <a:r>
              <a:rPr lang="en-US" altLang="zh-CN" sz="3200" b="1"/>
              <a:t>CoT—</a:t>
            </a:r>
            <a:r>
              <a:rPr lang="zh-CN" altLang="en-US" sz="3200" b="1"/>
              <a:t>优缺点</a:t>
            </a:r>
            <a:endParaRPr lang="en-US" altLang="zh-CN" sz="3200" b="1" dirty="0"/>
          </a:p>
        </p:txBody>
      </p:sp>
      <p:sp>
        <p:nvSpPr>
          <p:cNvPr id="4" name="文本框 3">
            <a:extLst>
              <a:ext uri="{FF2B5EF4-FFF2-40B4-BE49-F238E27FC236}">
                <a16:creationId xmlns:a16="http://schemas.microsoft.com/office/drawing/2014/main" id="{65009DA6-9239-8D93-30EF-7CACA5D38758}"/>
              </a:ext>
            </a:extLst>
          </p:cNvPr>
          <p:cNvSpPr txBox="1"/>
          <p:nvPr/>
        </p:nvSpPr>
        <p:spPr>
          <a:xfrm>
            <a:off x="6505513" y="1059119"/>
            <a:ext cx="6129670" cy="2369880"/>
          </a:xfrm>
          <a:prstGeom prst="rect">
            <a:avLst/>
          </a:prstGeom>
          <a:noFill/>
        </p:spPr>
        <p:txBody>
          <a:bodyPr wrap="square">
            <a:spAutoFit/>
          </a:bodyPr>
          <a:lstStyle/>
          <a:p>
            <a:pPr algn="l"/>
            <a:r>
              <a:rPr lang="zh-CN" altLang="en-US" b="1" dirty="0">
                <a:solidFill>
                  <a:srgbClr val="4F4F4F"/>
                </a:solidFill>
                <a:highlight>
                  <a:srgbClr val="FFFFFF"/>
                </a:highlight>
                <a:latin typeface="PingFang SC"/>
              </a:rPr>
              <a:t>优点：</a:t>
            </a:r>
            <a:endParaRPr lang="en-US" altLang="zh-CN" b="1" dirty="0">
              <a:solidFill>
                <a:srgbClr val="4F4F4F"/>
              </a:solidFill>
              <a:highlight>
                <a:srgbClr val="FFFFFF"/>
              </a:highlight>
              <a:latin typeface="PingFang SC"/>
            </a:endParaRPr>
          </a:p>
          <a:p>
            <a:pPr algn="l"/>
            <a:endParaRPr lang="en-US" altLang="zh-CN" b="1" dirty="0">
              <a:solidFill>
                <a:srgbClr val="4F4F4F"/>
              </a:solidFill>
              <a:highlight>
                <a:srgbClr val="FFFFFF"/>
              </a:highlight>
              <a:latin typeface="PingFang SC"/>
            </a:endParaRPr>
          </a:p>
          <a:p>
            <a:pPr marL="342900" indent="-342900" algn="l">
              <a:buFont typeface="+mj-lt"/>
              <a:buAutoNum type="arabicPeriod"/>
            </a:pPr>
            <a:r>
              <a:rPr lang="zh-CN" altLang="en-US" sz="1600" b="0" i="0" dirty="0">
                <a:effectLst/>
                <a:highlight>
                  <a:srgbClr val="FFFFFF"/>
                </a:highlight>
                <a:latin typeface="-apple-system"/>
              </a:rPr>
              <a:t>增强了大模型的推理能力。</a:t>
            </a:r>
            <a:endParaRPr lang="en-US" altLang="zh-CN" sz="1600" b="0" i="0" dirty="0">
              <a:effectLst/>
              <a:highlight>
                <a:srgbClr val="FFFFFF"/>
              </a:highlight>
              <a:latin typeface="-apple-system"/>
            </a:endParaRPr>
          </a:p>
          <a:p>
            <a:pPr marL="342900" indent="-342900" algn="l">
              <a:buFont typeface="+mj-lt"/>
              <a:buAutoNum type="arabicPeriod"/>
            </a:pPr>
            <a:endParaRPr lang="en-US" altLang="zh-CN" sz="1600" b="0" i="0" dirty="0">
              <a:effectLst/>
              <a:highlight>
                <a:srgbClr val="FFFFFF"/>
              </a:highlight>
              <a:latin typeface="-apple-system"/>
            </a:endParaRPr>
          </a:p>
          <a:p>
            <a:pPr marL="342900" indent="-342900" algn="l">
              <a:buFont typeface="+mj-lt"/>
              <a:buAutoNum type="arabicPeriod"/>
            </a:pPr>
            <a:r>
              <a:rPr lang="zh-CN" altLang="en-US" sz="1600" b="0" i="0" dirty="0">
                <a:effectLst/>
                <a:highlight>
                  <a:srgbClr val="FFFFFF"/>
                </a:highlight>
                <a:latin typeface="-apple-system"/>
              </a:rPr>
              <a:t>增强了大模型的可解释性和可信度。</a:t>
            </a:r>
            <a:endParaRPr lang="en-US" altLang="zh-CN" sz="1600" b="0" i="0" dirty="0">
              <a:effectLst/>
              <a:highlight>
                <a:srgbClr val="FFFFFF"/>
              </a:highlight>
              <a:latin typeface="-apple-system"/>
            </a:endParaRPr>
          </a:p>
          <a:p>
            <a:pPr marL="342900" indent="-342900" algn="l">
              <a:buFont typeface="+mj-lt"/>
              <a:buAutoNum type="arabicPeriod"/>
            </a:pPr>
            <a:endParaRPr lang="en-US" altLang="zh-CN" sz="1600" dirty="0">
              <a:highlight>
                <a:srgbClr val="FFFFFF"/>
              </a:highlight>
              <a:latin typeface="-apple-system"/>
            </a:endParaRPr>
          </a:p>
          <a:p>
            <a:pPr marL="342900" indent="-342900" algn="l">
              <a:buFont typeface="+mj-lt"/>
              <a:buAutoNum type="arabicPeriod"/>
            </a:pPr>
            <a:r>
              <a:rPr lang="zh-CN" altLang="en-US" sz="1600" b="0" i="0" dirty="0">
                <a:effectLst/>
                <a:highlight>
                  <a:srgbClr val="FFFFFF"/>
                </a:highlight>
                <a:latin typeface="-apple-system"/>
              </a:rPr>
              <a:t>增强了大模型的可控性。</a:t>
            </a:r>
            <a:endParaRPr lang="en-US" altLang="zh-CN" sz="1600" b="0" i="0" dirty="0">
              <a:effectLst/>
              <a:highlight>
                <a:srgbClr val="FFFFFF"/>
              </a:highlight>
              <a:latin typeface="-apple-system"/>
            </a:endParaRPr>
          </a:p>
          <a:p>
            <a:pPr marL="342900" indent="-342900" algn="l">
              <a:buFont typeface="+mj-lt"/>
              <a:buAutoNum type="arabicPeriod"/>
            </a:pPr>
            <a:endParaRPr lang="en-US" altLang="zh-CN" sz="1600" b="0" i="0" dirty="0">
              <a:effectLst/>
              <a:highlight>
                <a:srgbClr val="FFFFFF"/>
              </a:highlight>
              <a:latin typeface="-apple-system"/>
            </a:endParaRPr>
          </a:p>
          <a:p>
            <a:pPr marL="342900" indent="-342900" algn="l">
              <a:buFont typeface="+mj-lt"/>
              <a:buAutoNum type="arabicPeriod"/>
            </a:pPr>
            <a:r>
              <a:rPr lang="zh-CN" altLang="en-US" sz="1600" b="0" i="0" dirty="0">
                <a:effectLst/>
                <a:highlight>
                  <a:srgbClr val="FFFFFF"/>
                </a:highlight>
                <a:latin typeface="-apple-system"/>
              </a:rPr>
              <a:t>增强了大模型的灵活性和创造性。</a:t>
            </a:r>
            <a:endParaRPr lang="zh-CN" altLang="en-US" sz="1600" b="1" i="0" dirty="0">
              <a:solidFill>
                <a:srgbClr val="4F4F4F"/>
              </a:solidFill>
              <a:effectLst/>
              <a:highlight>
                <a:srgbClr val="FFFFFF"/>
              </a:highlight>
              <a:latin typeface="PingFang SC"/>
            </a:endParaRPr>
          </a:p>
        </p:txBody>
      </p:sp>
      <p:sp>
        <p:nvSpPr>
          <p:cNvPr id="6" name="文本框 5">
            <a:extLst>
              <a:ext uri="{FF2B5EF4-FFF2-40B4-BE49-F238E27FC236}">
                <a16:creationId xmlns:a16="http://schemas.microsoft.com/office/drawing/2014/main" id="{E360B22C-A9D1-F7A0-6F43-5531A339F828}"/>
              </a:ext>
            </a:extLst>
          </p:cNvPr>
          <p:cNvSpPr txBox="1"/>
          <p:nvPr/>
        </p:nvSpPr>
        <p:spPr>
          <a:xfrm>
            <a:off x="6505513" y="3754618"/>
            <a:ext cx="5090742" cy="2616101"/>
          </a:xfrm>
          <a:prstGeom prst="rect">
            <a:avLst/>
          </a:prstGeom>
          <a:noFill/>
        </p:spPr>
        <p:txBody>
          <a:bodyPr wrap="square">
            <a:spAutoFit/>
          </a:bodyPr>
          <a:lstStyle/>
          <a:p>
            <a:pPr algn="l"/>
            <a:r>
              <a:rPr lang="zh-CN" altLang="en-US" b="1" i="0" dirty="0">
                <a:solidFill>
                  <a:srgbClr val="4F4F4F"/>
                </a:solidFill>
                <a:effectLst/>
                <a:highlight>
                  <a:srgbClr val="FFFFFF"/>
                </a:highlight>
                <a:latin typeface="PingFang SC"/>
              </a:rPr>
              <a:t>缺点：</a:t>
            </a:r>
            <a:endParaRPr lang="en-US" altLang="zh-CN" b="1" i="0" dirty="0">
              <a:solidFill>
                <a:srgbClr val="4F4F4F"/>
              </a:solidFill>
              <a:effectLst/>
              <a:highlight>
                <a:srgbClr val="FFFFFF"/>
              </a:highlight>
              <a:latin typeface="PingFang SC"/>
            </a:endParaRPr>
          </a:p>
          <a:p>
            <a:pPr algn="l"/>
            <a:endParaRPr lang="en-US" altLang="zh-CN" b="1" dirty="0">
              <a:solidFill>
                <a:srgbClr val="4F4F4F"/>
              </a:solidFill>
              <a:highlight>
                <a:srgbClr val="FFFFFF"/>
              </a:highlight>
              <a:latin typeface="PingFang SC"/>
            </a:endParaRPr>
          </a:p>
          <a:p>
            <a:pPr marL="342900" indent="-342900" algn="l">
              <a:buFont typeface="+mj-lt"/>
              <a:buAutoNum type="arabicPeriod"/>
            </a:pPr>
            <a:r>
              <a:rPr lang="zh-CN" altLang="en-US" sz="1600" i="0" dirty="0">
                <a:effectLst/>
                <a:highlight>
                  <a:srgbClr val="FFFFFF"/>
                </a:highlight>
                <a:latin typeface="-apple-system"/>
              </a:rPr>
              <a:t>思维链提示需要用户提供一些自然语言形式的推理过程，这可能对用户有一定的负担和要求。</a:t>
            </a:r>
            <a:endParaRPr lang="en-US" altLang="zh-CN" sz="1600" i="0" dirty="0">
              <a:effectLst/>
              <a:highlight>
                <a:srgbClr val="FFFFFF"/>
              </a:highlight>
              <a:latin typeface="-apple-system"/>
            </a:endParaRPr>
          </a:p>
          <a:p>
            <a:pPr marL="342900" indent="-342900" algn="l">
              <a:buFont typeface="+mj-lt"/>
              <a:buAutoNum type="arabicPeriod"/>
            </a:pPr>
            <a:endParaRPr lang="en-US" altLang="zh-CN" sz="1600" i="0" dirty="0">
              <a:effectLst/>
              <a:highlight>
                <a:srgbClr val="FFFFFF"/>
              </a:highlight>
              <a:latin typeface="-apple-system"/>
            </a:endParaRPr>
          </a:p>
          <a:p>
            <a:pPr marL="342900" indent="-342900" algn="l">
              <a:buFont typeface="+mj-lt"/>
              <a:buAutoNum type="arabicPeriod"/>
            </a:pPr>
            <a:r>
              <a:rPr lang="zh-CN" altLang="en-US" sz="1600" i="0" dirty="0">
                <a:effectLst/>
                <a:highlight>
                  <a:srgbClr val="FFFFFF"/>
                </a:highlight>
                <a:latin typeface="-apple-system"/>
              </a:rPr>
              <a:t>思维链提示可能不适用于所有类型的问题，特别是一些需要专业知识或常识的问题。</a:t>
            </a:r>
            <a:endParaRPr lang="en-US" altLang="zh-CN" sz="1600" i="0" dirty="0">
              <a:effectLst/>
              <a:highlight>
                <a:srgbClr val="FFFFFF"/>
              </a:highlight>
              <a:latin typeface="-apple-system"/>
            </a:endParaRPr>
          </a:p>
          <a:p>
            <a:pPr marL="342900" indent="-342900" algn="l">
              <a:buFont typeface="+mj-lt"/>
              <a:buAutoNum type="arabicPeriod"/>
            </a:pPr>
            <a:endParaRPr lang="zh-CN" altLang="en-US" sz="1600" i="0" dirty="0">
              <a:effectLst/>
              <a:highlight>
                <a:srgbClr val="FFFFFF"/>
              </a:highlight>
              <a:latin typeface="-apple-system"/>
            </a:endParaRPr>
          </a:p>
          <a:p>
            <a:pPr marL="342900" indent="-342900" algn="l">
              <a:buFont typeface="+mj-lt"/>
              <a:buAutoNum type="arabicPeriod"/>
            </a:pPr>
            <a:r>
              <a:rPr lang="zh-CN" altLang="en-US" sz="1600" i="0" dirty="0">
                <a:effectLst/>
                <a:highlight>
                  <a:srgbClr val="FFFFFF"/>
                </a:highlight>
                <a:latin typeface="-apple-system"/>
              </a:rPr>
              <a:t>思维链提示可能导致</a:t>
            </a:r>
            <a:r>
              <a:rPr lang="en-US" altLang="zh-CN" sz="1600" i="0" dirty="0">
                <a:effectLst/>
                <a:highlight>
                  <a:srgbClr val="FFFFFF"/>
                </a:highlight>
                <a:latin typeface="-apple-system"/>
              </a:rPr>
              <a:t>ChatGPT</a:t>
            </a:r>
            <a:r>
              <a:rPr lang="zh-CN" altLang="en-US" sz="1600" i="0" dirty="0">
                <a:effectLst/>
                <a:highlight>
                  <a:srgbClr val="FFFFFF"/>
                </a:highlight>
                <a:latin typeface="-apple-system"/>
              </a:rPr>
              <a:t>过度依赖于给定的推理过程，而忽略了其他可能的解决方案或角度。</a:t>
            </a:r>
          </a:p>
        </p:txBody>
      </p:sp>
      <p:pic>
        <p:nvPicPr>
          <p:cNvPr id="7" name="Graphic 9" descr="机器人轮廓">
            <a:extLst>
              <a:ext uri="{FF2B5EF4-FFF2-40B4-BE49-F238E27FC236}">
                <a16:creationId xmlns:a16="http://schemas.microsoft.com/office/drawing/2014/main" id="{D39A3552-0D0B-0B97-D6E5-C859BD8D8B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0614" y="1262079"/>
            <a:ext cx="4558026" cy="4558026"/>
          </a:xfrm>
          <a:prstGeom prst="rect">
            <a:avLst/>
          </a:prstGeom>
        </p:spPr>
      </p:pic>
      <p:cxnSp>
        <p:nvCxnSpPr>
          <p:cNvPr id="9" name="直接连接符 8">
            <a:extLst>
              <a:ext uri="{FF2B5EF4-FFF2-40B4-BE49-F238E27FC236}">
                <a16:creationId xmlns:a16="http://schemas.microsoft.com/office/drawing/2014/main" id="{CCE26BD3-C164-C348-2395-23002FA5A320}"/>
              </a:ext>
            </a:extLst>
          </p:cNvPr>
          <p:cNvCxnSpPr/>
          <p:nvPr/>
        </p:nvCxnSpPr>
        <p:spPr>
          <a:xfrm>
            <a:off x="6524087" y="1103053"/>
            <a:ext cx="0" cy="31805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5E843D6-4C9D-64B6-9C65-C9424AD90CB7}"/>
              </a:ext>
            </a:extLst>
          </p:cNvPr>
          <p:cNvCxnSpPr/>
          <p:nvPr/>
        </p:nvCxnSpPr>
        <p:spPr>
          <a:xfrm>
            <a:off x="6505513" y="3814253"/>
            <a:ext cx="0" cy="31805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78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DA0ECC-DF11-BC5E-61A4-B1C781C4F98B}"/>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当下应用场景</a:t>
            </a:r>
            <a:endParaRPr lang="en-US" altLang="zh-CN" sz="3200" b="1" dirty="0"/>
          </a:p>
        </p:txBody>
      </p:sp>
      <p:sp>
        <p:nvSpPr>
          <p:cNvPr id="8" name="文本框 7">
            <a:extLst>
              <a:ext uri="{FF2B5EF4-FFF2-40B4-BE49-F238E27FC236}">
                <a16:creationId xmlns:a16="http://schemas.microsoft.com/office/drawing/2014/main" id="{EC519969-8BE8-D62E-F734-BCED51F27CE5}"/>
              </a:ext>
            </a:extLst>
          </p:cNvPr>
          <p:cNvSpPr txBox="1"/>
          <p:nvPr/>
        </p:nvSpPr>
        <p:spPr>
          <a:xfrm>
            <a:off x="569842" y="2199638"/>
            <a:ext cx="3226906" cy="3139321"/>
          </a:xfrm>
          <a:prstGeom prst="rect">
            <a:avLst/>
          </a:prstGeom>
          <a:noFill/>
        </p:spPr>
        <p:txBody>
          <a:bodyPr wrap="square">
            <a:spAutoFit/>
          </a:bodyPr>
          <a:lstStyle/>
          <a:p>
            <a:r>
              <a:rPr lang="zh-CN" altLang="en-US" dirty="0"/>
              <a:t>思维链提示主要适用于需要</a:t>
            </a:r>
            <a:r>
              <a:rPr lang="zh-CN" altLang="en-US" b="1" dirty="0"/>
              <a:t>复杂推理</a:t>
            </a:r>
            <a:r>
              <a:rPr lang="zh-CN" altLang="en-US" dirty="0"/>
              <a:t>的领域，例如数学、常识和符号推理等。思维链提示可以帮助大语言模型生成一系列推理步骤，从而解决多步骤的问题，提高准确率和可解释性。思维链提示也可以与其他技术结合，例如行动指令、检索、组装等，让大语言模型具备更强的执行能力和知识生成能力。</a:t>
            </a:r>
          </a:p>
        </p:txBody>
      </p:sp>
      <p:pic>
        <p:nvPicPr>
          <p:cNvPr id="10" name="图片 9" descr="建筑与房屋的城市空拍图&#10;&#10;描述已自动生成">
            <a:extLst>
              <a:ext uri="{FF2B5EF4-FFF2-40B4-BE49-F238E27FC236}">
                <a16:creationId xmlns:a16="http://schemas.microsoft.com/office/drawing/2014/main" id="{2D9507EA-E8D4-1498-E650-8D8E644DA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617" y="2199638"/>
            <a:ext cx="7096541" cy="3991805"/>
          </a:xfrm>
          <a:prstGeom prst="rect">
            <a:avLst/>
          </a:prstGeom>
        </p:spPr>
      </p:pic>
    </p:spTree>
    <p:extLst>
      <p:ext uri="{BB962C8B-B14F-4D97-AF65-F5344CB8AC3E}">
        <p14:creationId xmlns:p14="http://schemas.microsoft.com/office/powerpoint/2010/main" val="2263651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AF4E71-F9A5-28B8-DCE7-396FA3A63F4A}"/>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当下应用场景</a:t>
            </a:r>
            <a:endParaRPr lang="en-US" altLang="zh-CN" sz="3200" b="1" dirty="0"/>
          </a:p>
        </p:txBody>
      </p:sp>
      <p:sp>
        <p:nvSpPr>
          <p:cNvPr id="4" name="文本框 3">
            <a:extLst>
              <a:ext uri="{FF2B5EF4-FFF2-40B4-BE49-F238E27FC236}">
                <a16:creationId xmlns:a16="http://schemas.microsoft.com/office/drawing/2014/main" id="{418C3740-2E9F-85D4-AB59-AC842B3812B3}"/>
              </a:ext>
            </a:extLst>
          </p:cNvPr>
          <p:cNvSpPr txBox="1"/>
          <p:nvPr/>
        </p:nvSpPr>
        <p:spPr>
          <a:xfrm>
            <a:off x="417443" y="1825706"/>
            <a:ext cx="6122504" cy="369332"/>
          </a:xfrm>
          <a:prstGeom prst="rect">
            <a:avLst/>
          </a:prstGeom>
          <a:noFill/>
        </p:spPr>
        <p:txBody>
          <a:bodyPr wrap="square">
            <a:spAutoFit/>
          </a:bodyPr>
          <a:lstStyle/>
          <a:p>
            <a:pPr algn="l"/>
            <a:r>
              <a:rPr lang="zh-CN" altLang="en-US" b="1" i="0" dirty="0">
                <a:solidFill>
                  <a:srgbClr val="4F4F4F"/>
                </a:solidFill>
                <a:effectLst/>
                <a:highlight>
                  <a:srgbClr val="FFFFFF"/>
                </a:highlight>
                <a:latin typeface="PingFang SC"/>
              </a:rPr>
              <a:t>多模态 </a:t>
            </a:r>
            <a:r>
              <a:rPr lang="en-US" altLang="zh-CN" b="1" i="0" dirty="0" err="1">
                <a:solidFill>
                  <a:srgbClr val="4F4F4F"/>
                </a:solidFill>
                <a:effectLst/>
                <a:highlight>
                  <a:srgbClr val="FFFFFF"/>
                </a:highlight>
                <a:latin typeface="PingFang SC"/>
              </a:rPr>
              <a:t>CoT</a:t>
            </a:r>
            <a:endParaRPr lang="en-US" altLang="zh-CN" b="1" i="0" dirty="0">
              <a:solidFill>
                <a:srgbClr val="4F4F4F"/>
              </a:solidFill>
              <a:effectLst/>
              <a:highlight>
                <a:srgbClr val="FFFFFF"/>
              </a:highlight>
              <a:latin typeface="PingFang SC"/>
            </a:endParaRPr>
          </a:p>
        </p:txBody>
      </p:sp>
      <p:sp>
        <p:nvSpPr>
          <p:cNvPr id="8" name="文本框 7">
            <a:extLst>
              <a:ext uri="{FF2B5EF4-FFF2-40B4-BE49-F238E27FC236}">
                <a16:creationId xmlns:a16="http://schemas.microsoft.com/office/drawing/2014/main" id="{1E6631F5-F42F-6B35-E7F1-9829719BAA1C}"/>
              </a:ext>
            </a:extLst>
          </p:cNvPr>
          <p:cNvSpPr txBox="1"/>
          <p:nvPr/>
        </p:nvSpPr>
        <p:spPr>
          <a:xfrm>
            <a:off x="417443" y="2386795"/>
            <a:ext cx="2723322" cy="523220"/>
          </a:xfrm>
          <a:prstGeom prst="rect">
            <a:avLst/>
          </a:prstGeom>
          <a:noFill/>
        </p:spPr>
        <p:txBody>
          <a:bodyPr wrap="square">
            <a:spAutoFit/>
          </a:bodyPr>
          <a:lstStyle/>
          <a:p>
            <a:r>
              <a:rPr lang="zh-CN" altLang="en-US" sz="1400" dirty="0"/>
              <a:t>在 </a:t>
            </a:r>
            <a:r>
              <a:rPr lang="en-US" altLang="zh-CN" sz="1400" dirty="0" err="1"/>
              <a:t>CoT</a:t>
            </a:r>
            <a:r>
              <a:rPr lang="en-US" altLang="zh-CN" sz="1400" dirty="0"/>
              <a:t> </a:t>
            </a:r>
            <a:r>
              <a:rPr lang="zh-CN" altLang="en-US" sz="1400" dirty="0"/>
              <a:t>中，多模态可以分为两类：输入多模态与输出多模态。</a:t>
            </a:r>
          </a:p>
        </p:txBody>
      </p:sp>
      <p:pic>
        <p:nvPicPr>
          <p:cNvPr id="10" name="图片 9">
            <a:extLst>
              <a:ext uri="{FF2B5EF4-FFF2-40B4-BE49-F238E27FC236}">
                <a16:creationId xmlns:a16="http://schemas.microsoft.com/office/drawing/2014/main" id="{8D763E0A-5E13-49A4-B16E-EB6798DE605B}"/>
              </a:ext>
            </a:extLst>
          </p:cNvPr>
          <p:cNvPicPr>
            <a:picLocks noChangeAspect="1"/>
          </p:cNvPicPr>
          <p:nvPr/>
        </p:nvPicPr>
        <p:blipFill>
          <a:blip r:embed="rId2"/>
          <a:stretch>
            <a:fillRect/>
          </a:stretch>
        </p:blipFill>
        <p:spPr>
          <a:xfrm>
            <a:off x="4645950" y="2460104"/>
            <a:ext cx="7374272" cy="3939400"/>
          </a:xfrm>
          <a:prstGeom prst="rect">
            <a:avLst/>
          </a:prstGeom>
        </p:spPr>
      </p:pic>
      <p:sp>
        <p:nvSpPr>
          <p:cNvPr id="12" name="文本框 11">
            <a:extLst>
              <a:ext uri="{FF2B5EF4-FFF2-40B4-BE49-F238E27FC236}">
                <a16:creationId xmlns:a16="http://schemas.microsoft.com/office/drawing/2014/main" id="{D3EAA04D-89CE-0746-8461-6A4DA6A00811}"/>
              </a:ext>
            </a:extLst>
          </p:cNvPr>
          <p:cNvSpPr txBox="1"/>
          <p:nvPr/>
        </p:nvSpPr>
        <p:spPr>
          <a:xfrm>
            <a:off x="417443" y="3068530"/>
            <a:ext cx="4088296" cy="1384995"/>
          </a:xfrm>
          <a:prstGeom prst="rect">
            <a:avLst/>
          </a:prstGeom>
          <a:noFill/>
        </p:spPr>
        <p:txBody>
          <a:bodyPr wrap="square">
            <a:spAutoFit/>
          </a:bodyPr>
          <a:lstStyle/>
          <a:p>
            <a:r>
              <a:rPr lang="en-US" altLang="zh-CN" sz="1400" dirty="0"/>
              <a:t>MM-</a:t>
            </a:r>
            <a:r>
              <a:rPr lang="en-US" altLang="zh-CN" sz="1400" dirty="0" err="1"/>
              <a:t>CoT</a:t>
            </a:r>
            <a:r>
              <a:rPr lang="en-US" altLang="zh-CN" sz="1400" dirty="0"/>
              <a:t> </a:t>
            </a:r>
            <a:r>
              <a:rPr lang="zh-CN" altLang="en-US" sz="1400" dirty="0"/>
              <a:t>：</a:t>
            </a:r>
            <a:endParaRPr lang="en-US" altLang="zh-CN" sz="1400" dirty="0"/>
          </a:p>
          <a:p>
            <a:endParaRPr lang="en-US" altLang="zh-CN" sz="1400" dirty="0"/>
          </a:p>
          <a:p>
            <a:r>
              <a:rPr lang="zh-CN" altLang="en-US" sz="1400" dirty="0"/>
              <a:t>输入多模态研究的第一篇工作，</a:t>
            </a:r>
            <a:r>
              <a:rPr lang="en-US" altLang="zh-CN" sz="1400" dirty="0"/>
              <a:t>MM-</a:t>
            </a:r>
            <a:r>
              <a:rPr lang="en-US" altLang="zh-CN" sz="1400" dirty="0" err="1"/>
              <a:t>CoT</a:t>
            </a:r>
            <a:r>
              <a:rPr lang="en-US" altLang="zh-CN" sz="1400" dirty="0"/>
              <a:t> </a:t>
            </a:r>
            <a:r>
              <a:rPr lang="zh-CN" altLang="en-US" sz="1400" b="1" dirty="0"/>
              <a:t>侧重使用微调方法嵌入 </a:t>
            </a:r>
            <a:r>
              <a:rPr lang="en-US" altLang="zh-CN" sz="1400" b="1" dirty="0" err="1"/>
              <a:t>CoT</a:t>
            </a:r>
            <a:r>
              <a:rPr lang="zh-CN" altLang="en-US" sz="1400" dirty="0"/>
              <a:t>，通过将语言和图像合并在一个包含推理生成与答案推理的两阶段的框架中，使用微调大模型赋予输入多模态 </a:t>
            </a:r>
            <a:r>
              <a:rPr lang="en-US" altLang="zh-CN" sz="1400" dirty="0" err="1"/>
              <a:t>CoT</a:t>
            </a:r>
            <a:r>
              <a:rPr lang="en-US" altLang="zh-CN" sz="1400" dirty="0"/>
              <a:t> </a:t>
            </a:r>
            <a:r>
              <a:rPr lang="zh-CN" altLang="en-US" sz="1400" dirty="0"/>
              <a:t>的能力。</a:t>
            </a:r>
          </a:p>
        </p:txBody>
      </p:sp>
      <p:sp>
        <p:nvSpPr>
          <p:cNvPr id="18" name="文本框 17">
            <a:extLst>
              <a:ext uri="{FF2B5EF4-FFF2-40B4-BE49-F238E27FC236}">
                <a16:creationId xmlns:a16="http://schemas.microsoft.com/office/drawing/2014/main" id="{D782079F-7690-435D-DFCE-228A213AA473}"/>
              </a:ext>
            </a:extLst>
          </p:cNvPr>
          <p:cNvSpPr txBox="1"/>
          <p:nvPr/>
        </p:nvSpPr>
        <p:spPr>
          <a:xfrm>
            <a:off x="460512" y="4542909"/>
            <a:ext cx="4002157" cy="1384995"/>
          </a:xfrm>
          <a:prstGeom prst="rect">
            <a:avLst/>
          </a:prstGeom>
          <a:noFill/>
        </p:spPr>
        <p:txBody>
          <a:bodyPr wrap="square">
            <a:spAutoFit/>
          </a:bodyPr>
          <a:lstStyle/>
          <a:p>
            <a:r>
              <a:rPr lang="en-US" altLang="zh-CN" sz="1400" dirty="0" err="1"/>
              <a:t>VCoT</a:t>
            </a:r>
            <a:r>
              <a:rPr lang="zh-CN" altLang="en-US" sz="1400" dirty="0"/>
              <a:t>：</a:t>
            </a:r>
            <a:endParaRPr lang="en-US" altLang="zh-CN" sz="1400" dirty="0"/>
          </a:p>
          <a:p>
            <a:r>
              <a:rPr lang="en-US" altLang="zh-CN" sz="1400" dirty="0"/>
              <a:t> </a:t>
            </a:r>
          </a:p>
          <a:p>
            <a:r>
              <a:rPr lang="zh-CN" altLang="en-US" sz="1400" dirty="0"/>
              <a:t>解决了一个输出多模态的问题，</a:t>
            </a:r>
            <a:r>
              <a:rPr lang="en-US" altLang="zh-CN" sz="1400" dirty="0" err="1"/>
              <a:t>VCoT</a:t>
            </a:r>
            <a:r>
              <a:rPr lang="en-US" altLang="zh-CN" sz="1400" dirty="0"/>
              <a:t> </a:t>
            </a:r>
            <a:r>
              <a:rPr lang="zh-CN" altLang="en-US" sz="1400" dirty="0"/>
              <a:t>通过以生成图片的“标题”以及识别核心关注点作为图像生成的启动过程，</a:t>
            </a:r>
            <a:r>
              <a:rPr lang="zh-CN" altLang="en-US" sz="1400" b="1" dirty="0"/>
              <a:t>通过递归的方式填充图像信息</a:t>
            </a:r>
            <a:r>
              <a:rPr lang="zh-CN" altLang="en-US" sz="1400" dirty="0"/>
              <a:t>，从而实现输出多模态。</a:t>
            </a:r>
          </a:p>
        </p:txBody>
      </p:sp>
      <p:sp>
        <p:nvSpPr>
          <p:cNvPr id="19" name="矩形: 圆角 18">
            <a:extLst>
              <a:ext uri="{FF2B5EF4-FFF2-40B4-BE49-F238E27FC236}">
                <a16:creationId xmlns:a16="http://schemas.microsoft.com/office/drawing/2014/main" id="{D5716D3C-D16B-3883-321F-853BA128F2CC}"/>
              </a:ext>
            </a:extLst>
          </p:cNvPr>
          <p:cNvSpPr/>
          <p:nvPr/>
        </p:nvSpPr>
        <p:spPr>
          <a:xfrm>
            <a:off x="384312" y="2983324"/>
            <a:ext cx="4078358" cy="1559585"/>
          </a:xfrm>
          <a:prstGeom prst="roundRect">
            <a:avLst/>
          </a:pr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2" name="矩形: 圆角 21">
            <a:extLst>
              <a:ext uri="{FF2B5EF4-FFF2-40B4-BE49-F238E27FC236}">
                <a16:creationId xmlns:a16="http://schemas.microsoft.com/office/drawing/2014/main" id="{A7AE4D0C-589F-4E34-A516-D0989E0ABBE2}"/>
              </a:ext>
            </a:extLst>
          </p:cNvPr>
          <p:cNvSpPr/>
          <p:nvPr/>
        </p:nvSpPr>
        <p:spPr>
          <a:xfrm>
            <a:off x="417443" y="4543197"/>
            <a:ext cx="4078358" cy="1559585"/>
          </a:xfrm>
          <a:prstGeom prst="roundRect">
            <a:avLst/>
          </a:pr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2454115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537494-8185-0DB5-BE1E-688EEFD2235F}"/>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当下应用场景</a:t>
            </a:r>
            <a:endParaRPr lang="en-US" altLang="zh-CN" sz="3200" b="1" dirty="0"/>
          </a:p>
        </p:txBody>
      </p:sp>
      <p:sp>
        <p:nvSpPr>
          <p:cNvPr id="3" name="文本框 2">
            <a:extLst>
              <a:ext uri="{FF2B5EF4-FFF2-40B4-BE49-F238E27FC236}">
                <a16:creationId xmlns:a16="http://schemas.microsoft.com/office/drawing/2014/main" id="{D65FCBA6-5E98-9A15-DE09-26F7D45A588E}"/>
              </a:ext>
            </a:extLst>
          </p:cNvPr>
          <p:cNvSpPr txBox="1"/>
          <p:nvPr/>
        </p:nvSpPr>
        <p:spPr>
          <a:xfrm>
            <a:off x="417443" y="1825706"/>
            <a:ext cx="6122504" cy="369332"/>
          </a:xfrm>
          <a:prstGeom prst="rect">
            <a:avLst/>
          </a:prstGeom>
          <a:noFill/>
        </p:spPr>
        <p:txBody>
          <a:bodyPr wrap="square">
            <a:spAutoFit/>
          </a:bodyPr>
          <a:lstStyle/>
          <a:p>
            <a:pPr algn="l"/>
            <a:r>
              <a:rPr lang="zh-CN" altLang="en-US" b="1" i="0" dirty="0">
                <a:solidFill>
                  <a:srgbClr val="4F4F4F"/>
                </a:solidFill>
                <a:effectLst/>
                <a:highlight>
                  <a:srgbClr val="FFFFFF"/>
                </a:highlight>
                <a:latin typeface="PingFang SC"/>
              </a:rPr>
              <a:t>其他领域</a:t>
            </a:r>
          </a:p>
        </p:txBody>
      </p:sp>
      <p:sp>
        <p:nvSpPr>
          <p:cNvPr id="7" name="文本框 6">
            <a:extLst>
              <a:ext uri="{FF2B5EF4-FFF2-40B4-BE49-F238E27FC236}">
                <a16:creationId xmlns:a16="http://schemas.microsoft.com/office/drawing/2014/main" id="{4DCD2C03-3098-F6D1-F54E-07BFDA415915}"/>
              </a:ext>
            </a:extLst>
          </p:cNvPr>
          <p:cNvSpPr txBox="1"/>
          <p:nvPr/>
        </p:nvSpPr>
        <p:spPr>
          <a:xfrm>
            <a:off x="417443" y="2550180"/>
            <a:ext cx="4505740" cy="1077218"/>
          </a:xfrm>
          <a:prstGeom prst="rect">
            <a:avLst/>
          </a:prstGeom>
          <a:noFill/>
        </p:spPr>
        <p:txBody>
          <a:bodyPr wrap="square">
            <a:spAutoFit/>
          </a:bodyPr>
          <a:lstStyle/>
          <a:p>
            <a:r>
              <a:rPr lang="en-US" altLang="zh-CN" sz="1600" dirty="0"/>
              <a:t>   </a:t>
            </a:r>
            <a:r>
              <a:rPr lang="en-US" altLang="zh-CN" sz="1600" dirty="0" err="1"/>
              <a:t>CoT</a:t>
            </a:r>
            <a:r>
              <a:rPr lang="en-US" altLang="zh-CN" sz="1600" dirty="0"/>
              <a:t> </a:t>
            </a:r>
            <a:r>
              <a:rPr lang="zh-CN" altLang="en-US" sz="1600" dirty="0"/>
              <a:t>目前也已经用于如文本摘要（</a:t>
            </a:r>
            <a:r>
              <a:rPr lang="en-US" altLang="zh-CN" sz="1600" dirty="0" err="1"/>
              <a:t>SumCoT</a:t>
            </a:r>
            <a:r>
              <a:rPr lang="zh-CN" altLang="en-US" sz="1600" dirty="0"/>
              <a:t>），开放域问答（</a:t>
            </a:r>
            <a:r>
              <a:rPr lang="en-US" altLang="zh-CN" sz="1600" dirty="0"/>
              <a:t>Self-Prompting LLMs</a:t>
            </a:r>
            <a:r>
              <a:rPr lang="zh-CN" altLang="en-US" sz="1600" dirty="0"/>
              <a:t>），机器翻译（</a:t>
            </a:r>
            <a:r>
              <a:rPr lang="en-US" altLang="zh-CN" sz="1600" dirty="0"/>
              <a:t>MAPS</a:t>
            </a:r>
            <a:r>
              <a:rPr lang="zh-CN" altLang="en-US" sz="1600" dirty="0"/>
              <a:t>），化学（</a:t>
            </a:r>
            <a:r>
              <a:rPr lang="en-US" altLang="zh-CN" sz="1600" dirty="0" err="1"/>
              <a:t>ChemCrow</a:t>
            </a:r>
            <a:r>
              <a:rPr lang="zh-CN" altLang="en-US" sz="1600" dirty="0"/>
              <a:t>）、医学（</a:t>
            </a:r>
            <a:r>
              <a:rPr lang="en-US" altLang="zh-CN" sz="1600" dirty="0"/>
              <a:t>Med-</a:t>
            </a:r>
            <a:r>
              <a:rPr lang="en-US" altLang="zh-CN" sz="1600" dirty="0" err="1"/>
              <a:t>PaLM</a:t>
            </a:r>
            <a:r>
              <a:rPr lang="zh-CN" altLang="en-US" sz="1600" dirty="0"/>
              <a:t>）等等领域</a:t>
            </a:r>
          </a:p>
        </p:txBody>
      </p:sp>
      <p:pic>
        <p:nvPicPr>
          <p:cNvPr id="9" name="图片 8">
            <a:extLst>
              <a:ext uri="{FF2B5EF4-FFF2-40B4-BE49-F238E27FC236}">
                <a16:creationId xmlns:a16="http://schemas.microsoft.com/office/drawing/2014/main" id="{E21DE0DC-8492-7784-F9FA-5A576071271E}"/>
              </a:ext>
            </a:extLst>
          </p:cNvPr>
          <p:cNvPicPr>
            <a:picLocks noChangeAspect="1"/>
          </p:cNvPicPr>
          <p:nvPr/>
        </p:nvPicPr>
        <p:blipFill>
          <a:blip r:embed="rId2"/>
          <a:stretch>
            <a:fillRect/>
          </a:stretch>
        </p:blipFill>
        <p:spPr>
          <a:xfrm>
            <a:off x="5392710" y="1722761"/>
            <a:ext cx="6434856" cy="4505739"/>
          </a:xfrm>
          <a:prstGeom prst="rect">
            <a:avLst/>
          </a:prstGeom>
        </p:spPr>
      </p:pic>
    </p:spTree>
    <p:extLst>
      <p:ext uri="{BB962C8B-B14F-4D97-AF65-F5344CB8AC3E}">
        <p14:creationId xmlns:p14="http://schemas.microsoft.com/office/powerpoint/2010/main" val="1381241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0331818-BD1D-AA82-3199-B2DFBB276DE4}"/>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r>
              <a:rPr lang="en-US" altLang="zh-CN" sz="3200" b="1" dirty="0"/>
              <a:t>—</a:t>
            </a:r>
            <a:r>
              <a:rPr lang="zh-CN" altLang="en-US" sz="3200" b="1" dirty="0"/>
              <a:t>最后</a:t>
            </a:r>
            <a:endParaRPr lang="en-US" altLang="zh-CN" sz="3200" b="1" dirty="0"/>
          </a:p>
        </p:txBody>
      </p:sp>
      <p:sp>
        <p:nvSpPr>
          <p:cNvPr id="31" name="文本框 30">
            <a:extLst>
              <a:ext uri="{FF2B5EF4-FFF2-40B4-BE49-F238E27FC236}">
                <a16:creationId xmlns:a16="http://schemas.microsoft.com/office/drawing/2014/main" id="{64AD062D-D54B-A767-0677-59B720EE482A}"/>
              </a:ext>
            </a:extLst>
          </p:cNvPr>
          <p:cNvSpPr txBox="1"/>
          <p:nvPr/>
        </p:nvSpPr>
        <p:spPr>
          <a:xfrm>
            <a:off x="444488" y="1963877"/>
            <a:ext cx="6122504" cy="646331"/>
          </a:xfrm>
          <a:prstGeom prst="rect">
            <a:avLst/>
          </a:prstGeom>
          <a:noFill/>
        </p:spPr>
        <p:txBody>
          <a:bodyPr wrap="square">
            <a:spAutoFit/>
          </a:bodyPr>
          <a:lstStyle/>
          <a:p>
            <a:r>
              <a:rPr lang="zh-CN" altLang="en-US" b="0" i="0" dirty="0">
                <a:solidFill>
                  <a:srgbClr val="4D4D4D"/>
                </a:solidFill>
                <a:effectLst/>
                <a:highlight>
                  <a:srgbClr val="FFFFFF"/>
                </a:highlight>
                <a:latin typeface="-apple-system"/>
              </a:rPr>
              <a:t>思维链确实增强了大语言模型的能力，但逻辑推理仍然是大语言模型的弱项，等待着更多突破。</a:t>
            </a:r>
            <a:endParaRPr lang="zh-CN" altLang="en-US" dirty="0"/>
          </a:p>
        </p:txBody>
      </p:sp>
      <p:graphicFrame>
        <p:nvGraphicFramePr>
          <p:cNvPr id="32" name="图示 31">
            <a:extLst>
              <a:ext uri="{FF2B5EF4-FFF2-40B4-BE49-F238E27FC236}">
                <a16:creationId xmlns:a16="http://schemas.microsoft.com/office/drawing/2014/main" id="{8DE54E6B-26F3-0C7B-177D-26C5F312F045}"/>
              </a:ext>
            </a:extLst>
          </p:cNvPr>
          <p:cNvGraphicFramePr/>
          <p:nvPr>
            <p:extLst>
              <p:ext uri="{D42A27DB-BD31-4B8C-83A1-F6EECF244321}">
                <p14:modId xmlns:p14="http://schemas.microsoft.com/office/powerpoint/2010/main" val="1062797843"/>
              </p:ext>
            </p:extLst>
          </p:nvPr>
        </p:nvGraphicFramePr>
        <p:xfrm>
          <a:off x="1767768" y="1901687"/>
          <a:ext cx="8694822" cy="36651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3" name="图示 32">
            <a:extLst>
              <a:ext uri="{FF2B5EF4-FFF2-40B4-BE49-F238E27FC236}">
                <a16:creationId xmlns:a16="http://schemas.microsoft.com/office/drawing/2014/main" id="{4416ACE0-A37E-C5AE-E041-3E3EE8682757}"/>
              </a:ext>
            </a:extLst>
          </p:cNvPr>
          <p:cNvGraphicFramePr/>
          <p:nvPr>
            <p:extLst>
              <p:ext uri="{D42A27DB-BD31-4B8C-83A1-F6EECF244321}">
                <p14:modId xmlns:p14="http://schemas.microsoft.com/office/powerpoint/2010/main" val="3718932060"/>
              </p:ext>
            </p:extLst>
          </p:nvPr>
        </p:nvGraphicFramePr>
        <p:xfrm>
          <a:off x="1767768" y="2481830"/>
          <a:ext cx="8694822" cy="46084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4" name="图示 33">
            <a:extLst>
              <a:ext uri="{FF2B5EF4-FFF2-40B4-BE49-F238E27FC236}">
                <a16:creationId xmlns:a16="http://schemas.microsoft.com/office/drawing/2014/main" id="{8AEBDE79-4D2F-0595-D3BF-F73718953CB3}"/>
              </a:ext>
            </a:extLst>
          </p:cNvPr>
          <p:cNvGraphicFramePr/>
          <p:nvPr>
            <p:extLst>
              <p:ext uri="{D42A27DB-BD31-4B8C-83A1-F6EECF244321}">
                <p14:modId xmlns:p14="http://schemas.microsoft.com/office/powerpoint/2010/main" val="3876871759"/>
              </p:ext>
            </p:extLst>
          </p:nvPr>
        </p:nvGraphicFramePr>
        <p:xfrm>
          <a:off x="1748589" y="4454724"/>
          <a:ext cx="8694822" cy="240327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66601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7736E08-668D-7F51-B86E-AB253C13EE83}"/>
              </a:ext>
            </a:extLst>
          </p:cNvPr>
          <p:cNvSpPr txBox="1"/>
          <p:nvPr/>
        </p:nvSpPr>
        <p:spPr>
          <a:xfrm>
            <a:off x="283660" y="1056670"/>
            <a:ext cx="6137018" cy="584775"/>
          </a:xfrm>
          <a:prstGeom prst="rect">
            <a:avLst/>
          </a:prstGeom>
          <a:noFill/>
        </p:spPr>
        <p:txBody>
          <a:bodyPr wrap="square" rtlCol="0">
            <a:spAutoFit/>
          </a:bodyPr>
          <a:lstStyle/>
          <a:p>
            <a:r>
              <a:rPr lang="en-US" altLang="zh-CN" sz="3200" b="1" dirty="0" err="1"/>
              <a:t>CoT</a:t>
            </a:r>
            <a:endParaRPr lang="en-US" altLang="zh-CN" sz="3200" b="1" dirty="0"/>
          </a:p>
        </p:txBody>
      </p:sp>
      <p:sp>
        <p:nvSpPr>
          <p:cNvPr id="3" name="文本框 2">
            <a:extLst>
              <a:ext uri="{FF2B5EF4-FFF2-40B4-BE49-F238E27FC236}">
                <a16:creationId xmlns:a16="http://schemas.microsoft.com/office/drawing/2014/main" id="{033BB96B-42C5-CBEC-EA9E-F2820FD9DD68}"/>
              </a:ext>
            </a:extLst>
          </p:cNvPr>
          <p:cNvSpPr txBox="1"/>
          <p:nvPr/>
        </p:nvSpPr>
        <p:spPr>
          <a:xfrm>
            <a:off x="1066800" y="2406397"/>
            <a:ext cx="9780104" cy="2062103"/>
          </a:xfrm>
          <a:prstGeom prst="rect">
            <a:avLst/>
          </a:prstGeom>
          <a:noFill/>
        </p:spPr>
        <p:txBody>
          <a:bodyPr wrap="square">
            <a:spAutoFit/>
          </a:bodyPr>
          <a:lstStyle/>
          <a:p>
            <a:pPr marL="342900" indent="-342900">
              <a:buFont typeface="+mj-lt"/>
              <a:buAutoNum type="arabicPeriod"/>
            </a:pPr>
            <a:r>
              <a:rPr lang="en-US" altLang="zh-CN" sz="1600" dirty="0" err="1"/>
              <a:t>CoT</a:t>
            </a:r>
            <a:r>
              <a:rPr lang="en-US" altLang="zh-CN" sz="1600" dirty="0"/>
              <a:t> </a:t>
            </a:r>
            <a:r>
              <a:rPr lang="zh-CN" altLang="en-US" sz="1600" dirty="0"/>
              <a:t>开山之作：</a:t>
            </a:r>
            <a:r>
              <a:rPr lang="en-US" altLang="zh-CN" sz="1600" dirty="0"/>
              <a:t>《Chain-of-Thought Prompting Elicits Reasoning in Large Language Models》</a:t>
            </a:r>
          </a:p>
          <a:p>
            <a:pPr marL="342900" indent="-342900">
              <a:buFont typeface="+mj-lt"/>
              <a:buAutoNum type="arabicPeriod"/>
            </a:pPr>
            <a:r>
              <a:rPr lang="zh-CN" altLang="en-US" sz="1600" dirty="0"/>
              <a:t>论文综述：</a:t>
            </a:r>
            <a:r>
              <a:rPr lang="en-US" altLang="zh-CN" sz="1600" dirty="0"/>
              <a:t>A Survey of Chain of Thought Reasoning: Advances, Frontiers and Future </a:t>
            </a:r>
            <a:r>
              <a:rPr lang="zh-CN" altLang="en-US" sz="1600" dirty="0"/>
              <a:t>：</a:t>
            </a:r>
            <a:r>
              <a:rPr lang="en-US" altLang="zh-CN" sz="1600" dirty="0"/>
              <a:t>https://github.com/zchuz/CoT-Reasoning-Survey</a:t>
            </a:r>
          </a:p>
          <a:p>
            <a:pPr marL="342900" indent="-342900">
              <a:buFont typeface="+mj-lt"/>
              <a:buAutoNum type="arabicPeriod"/>
            </a:pPr>
            <a:r>
              <a:rPr lang="en-US" altLang="zh-CN" sz="1600" dirty="0"/>
              <a:t>Zero-Shot-</a:t>
            </a:r>
            <a:r>
              <a:rPr lang="en-US" altLang="zh-CN" sz="1600" dirty="0" err="1"/>
              <a:t>CoT</a:t>
            </a:r>
            <a:r>
              <a:rPr lang="zh-CN" altLang="en-US" sz="1600" dirty="0"/>
              <a:t>：</a:t>
            </a:r>
            <a:r>
              <a:rPr lang="en-US" altLang="zh-CN" sz="1600" dirty="0"/>
              <a:t>Large language models are zero-shot reasoners. NeurIPS2022</a:t>
            </a:r>
          </a:p>
          <a:p>
            <a:pPr marL="342900" indent="-342900">
              <a:buFont typeface="+mj-lt"/>
              <a:buAutoNum type="arabicPeriod"/>
            </a:pPr>
            <a:r>
              <a:rPr lang="en-US" altLang="zh-CN" sz="1600" dirty="0" err="1"/>
              <a:t>AuTo-CoT</a:t>
            </a:r>
            <a:r>
              <a:rPr lang="zh-CN" altLang="en-US" sz="1600" dirty="0"/>
              <a:t>：</a:t>
            </a:r>
            <a:r>
              <a:rPr lang="en-US" altLang="zh-CN" sz="1600" dirty="0"/>
              <a:t>Automatic Chain of Thought Prompting in Large Language Models</a:t>
            </a:r>
            <a:r>
              <a:rPr lang="zh-CN" altLang="en-US" sz="1600" dirty="0"/>
              <a:t>，</a:t>
            </a:r>
            <a:r>
              <a:rPr lang="en-US" altLang="zh-CN" sz="1600" dirty="0"/>
              <a:t>ICLR2023</a:t>
            </a:r>
          </a:p>
          <a:p>
            <a:pPr marL="342900" indent="-342900">
              <a:buFont typeface="+mj-lt"/>
              <a:buAutoNum type="arabicPeriod"/>
            </a:pPr>
            <a:r>
              <a:rPr lang="zh-CN" altLang="en-US" sz="1600" dirty="0"/>
              <a:t>多维度了解</a:t>
            </a:r>
            <a:r>
              <a:rPr lang="en-US" altLang="zh-CN" sz="1600" dirty="0"/>
              <a:t>ChatGPT</a:t>
            </a:r>
            <a:r>
              <a:rPr lang="zh-CN" altLang="en-US" sz="1600" dirty="0"/>
              <a:t>思维链提示的原理、方法、使用和发展的</a:t>
            </a:r>
            <a:r>
              <a:rPr lang="en-US" altLang="zh-CN" sz="1600" dirty="0"/>
              <a:t>22</a:t>
            </a:r>
            <a:r>
              <a:rPr lang="zh-CN" altLang="en-US" sz="1600" dirty="0"/>
              <a:t>个问题</a:t>
            </a:r>
            <a:r>
              <a:rPr lang="en-US" altLang="zh-CN" sz="1600" dirty="0"/>
              <a:t>https://zhuanlan.zhihu.com/p/668914454https://blog.csdn.net/Neleuska/article/details/131510678</a:t>
            </a:r>
          </a:p>
          <a:p>
            <a:pPr marL="342900" indent="-342900">
              <a:buFont typeface="+mj-lt"/>
              <a:buAutoNum type="arabicPeriod"/>
            </a:pPr>
            <a:r>
              <a:rPr lang="en-US" altLang="zh-CN" sz="1600" dirty="0"/>
              <a:t>https://blog.csdn.net/Julialove102123/article/details/135499567</a:t>
            </a:r>
            <a:endParaRPr lang="zh-CN" altLang="en-US" sz="1600" dirty="0"/>
          </a:p>
        </p:txBody>
      </p:sp>
      <p:sp>
        <p:nvSpPr>
          <p:cNvPr id="4" name="文本框 3">
            <a:extLst>
              <a:ext uri="{FF2B5EF4-FFF2-40B4-BE49-F238E27FC236}">
                <a16:creationId xmlns:a16="http://schemas.microsoft.com/office/drawing/2014/main" id="{66888B02-5A76-B0DE-CBA0-19990C5FC533}"/>
              </a:ext>
            </a:extLst>
          </p:cNvPr>
          <p:cNvSpPr txBox="1"/>
          <p:nvPr/>
        </p:nvSpPr>
        <p:spPr>
          <a:xfrm>
            <a:off x="775253" y="1839255"/>
            <a:ext cx="1630017" cy="369332"/>
          </a:xfrm>
          <a:prstGeom prst="rect">
            <a:avLst/>
          </a:prstGeom>
          <a:noFill/>
        </p:spPr>
        <p:txBody>
          <a:bodyPr wrap="square" rtlCol="0">
            <a:spAutoFit/>
          </a:bodyPr>
          <a:lstStyle/>
          <a:p>
            <a:r>
              <a:rPr lang="zh-CN" altLang="en-US" dirty="0"/>
              <a:t>引用</a:t>
            </a:r>
          </a:p>
        </p:txBody>
      </p:sp>
    </p:spTree>
    <p:extLst>
      <p:ext uri="{BB962C8B-B14F-4D97-AF65-F5344CB8AC3E}">
        <p14:creationId xmlns:p14="http://schemas.microsoft.com/office/powerpoint/2010/main" val="100395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9696C9A-FB38-B123-4DC5-4FCAF14EAA56}"/>
              </a:ext>
            </a:extLst>
          </p:cNvPr>
          <p:cNvSpPr txBox="1"/>
          <p:nvPr/>
        </p:nvSpPr>
        <p:spPr>
          <a:xfrm>
            <a:off x="460671" y="3105834"/>
            <a:ext cx="6122504" cy="646331"/>
          </a:xfrm>
          <a:prstGeom prst="rect">
            <a:avLst/>
          </a:prstGeom>
          <a:noFill/>
        </p:spPr>
        <p:txBody>
          <a:bodyPr wrap="square">
            <a:spAutoFit/>
          </a:bodyPr>
          <a:lstStyle/>
          <a:p>
            <a:r>
              <a:rPr lang="en-US" altLang="zh-CN" sz="3600" b="1" dirty="0"/>
              <a:t>RAG </a:t>
            </a:r>
            <a:endParaRPr lang="zh-CN" altLang="en-US" sz="3600" b="1" dirty="0"/>
          </a:p>
        </p:txBody>
      </p:sp>
      <p:sp>
        <p:nvSpPr>
          <p:cNvPr id="13" name="文本框 12">
            <a:extLst>
              <a:ext uri="{FF2B5EF4-FFF2-40B4-BE49-F238E27FC236}">
                <a16:creationId xmlns:a16="http://schemas.microsoft.com/office/drawing/2014/main" id="{93F11B5A-882F-D039-5628-F4680D308FE2}"/>
              </a:ext>
            </a:extLst>
          </p:cNvPr>
          <p:cNvSpPr txBox="1"/>
          <p:nvPr/>
        </p:nvSpPr>
        <p:spPr>
          <a:xfrm>
            <a:off x="326571" y="4425407"/>
            <a:ext cx="3389086" cy="1169551"/>
          </a:xfrm>
          <a:prstGeom prst="rect">
            <a:avLst/>
          </a:prstGeom>
          <a:noFill/>
        </p:spPr>
        <p:txBody>
          <a:bodyPr wrap="square">
            <a:spAutoFit/>
          </a:bodyPr>
          <a:lstStyle/>
          <a:p>
            <a:r>
              <a:rPr lang="en-US" altLang="zh-CN" sz="1400" dirty="0"/>
              <a:t>"RAG"</a:t>
            </a:r>
            <a:r>
              <a:rPr lang="zh-CN" altLang="en-US" sz="1400" dirty="0"/>
              <a:t>（</a:t>
            </a:r>
            <a:r>
              <a:rPr lang="en-US" altLang="zh-CN" sz="1400" dirty="0"/>
              <a:t>Retrieval-Augmented Generation</a:t>
            </a:r>
            <a:r>
              <a:rPr lang="zh-CN" altLang="en-US" sz="1400" dirty="0"/>
              <a:t>）是一个</a:t>
            </a:r>
            <a:r>
              <a:rPr lang="zh-CN" altLang="en-US" sz="1400" b="1" dirty="0"/>
              <a:t>自然语言处理（</a:t>
            </a:r>
            <a:r>
              <a:rPr lang="en-US" altLang="zh-CN" sz="1400" b="1" dirty="0"/>
              <a:t>NLP</a:t>
            </a:r>
            <a:r>
              <a:rPr lang="zh-CN" altLang="en-US" sz="1400" b="1" dirty="0"/>
              <a:t>）技术</a:t>
            </a:r>
            <a:r>
              <a:rPr lang="zh-CN" altLang="en-US" sz="1400" dirty="0"/>
              <a:t>，主要用于提高语言模型的效果和准确性。它结合了两种主要的</a:t>
            </a:r>
            <a:r>
              <a:rPr lang="en-US" altLang="zh-CN" sz="1400" dirty="0"/>
              <a:t>NLP</a:t>
            </a:r>
            <a:r>
              <a:rPr lang="zh-CN" altLang="en-US" sz="1400" dirty="0"/>
              <a:t>方法：</a:t>
            </a:r>
            <a:r>
              <a:rPr lang="zh-CN" altLang="en-US" sz="1400" b="1" dirty="0"/>
              <a:t>检索</a:t>
            </a:r>
            <a:r>
              <a:rPr lang="zh-CN" altLang="en-US" sz="1400" dirty="0"/>
              <a:t>（</a:t>
            </a:r>
            <a:r>
              <a:rPr lang="en-US" altLang="zh-CN" sz="1400" dirty="0"/>
              <a:t>Retrieval</a:t>
            </a:r>
            <a:r>
              <a:rPr lang="zh-CN" altLang="en-US" sz="1400" dirty="0"/>
              <a:t>）和</a:t>
            </a:r>
            <a:r>
              <a:rPr lang="zh-CN" altLang="en-US" sz="1400" b="1" dirty="0"/>
              <a:t>生成</a:t>
            </a:r>
            <a:r>
              <a:rPr lang="zh-CN" altLang="en-US" sz="1400" dirty="0"/>
              <a:t>（</a:t>
            </a:r>
            <a:r>
              <a:rPr lang="en-US" altLang="zh-CN" sz="1400" dirty="0"/>
              <a:t>Generation</a:t>
            </a:r>
            <a:r>
              <a:rPr lang="zh-CN" altLang="en-US" sz="1400" dirty="0"/>
              <a:t>）。</a:t>
            </a:r>
          </a:p>
        </p:txBody>
      </p:sp>
      <p:pic>
        <p:nvPicPr>
          <p:cNvPr id="15" name="图片 14">
            <a:extLst>
              <a:ext uri="{FF2B5EF4-FFF2-40B4-BE49-F238E27FC236}">
                <a16:creationId xmlns:a16="http://schemas.microsoft.com/office/drawing/2014/main" id="{1034480B-5D82-CC10-F2CD-4632D1A11831}"/>
              </a:ext>
            </a:extLst>
          </p:cNvPr>
          <p:cNvPicPr>
            <a:picLocks noChangeAspect="1"/>
          </p:cNvPicPr>
          <p:nvPr/>
        </p:nvPicPr>
        <p:blipFill>
          <a:blip r:embed="rId2"/>
          <a:stretch>
            <a:fillRect/>
          </a:stretch>
        </p:blipFill>
        <p:spPr>
          <a:xfrm>
            <a:off x="3979104" y="1374951"/>
            <a:ext cx="7846462" cy="4742819"/>
          </a:xfrm>
          <a:prstGeom prst="rect">
            <a:avLst/>
          </a:prstGeom>
        </p:spPr>
      </p:pic>
    </p:spTree>
    <p:extLst>
      <p:ext uri="{BB962C8B-B14F-4D97-AF65-F5344CB8AC3E}">
        <p14:creationId xmlns:p14="http://schemas.microsoft.com/office/powerpoint/2010/main" val="339285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EAAFA86-DC10-15E7-605B-9F560EF7A7E2}"/>
              </a:ext>
            </a:extLst>
          </p:cNvPr>
          <p:cNvSpPr txBox="1"/>
          <p:nvPr/>
        </p:nvSpPr>
        <p:spPr>
          <a:xfrm>
            <a:off x="518728" y="1088348"/>
            <a:ext cx="6122504" cy="646331"/>
          </a:xfrm>
          <a:prstGeom prst="rect">
            <a:avLst/>
          </a:prstGeom>
          <a:noFill/>
        </p:spPr>
        <p:txBody>
          <a:bodyPr wrap="square">
            <a:spAutoFit/>
          </a:bodyPr>
          <a:lstStyle/>
          <a:p>
            <a:r>
              <a:rPr lang="en-US" altLang="zh-CN" sz="3600" b="1" dirty="0"/>
              <a:t>RAG—</a:t>
            </a:r>
            <a:r>
              <a:rPr lang="zh-CN" altLang="en-US" sz="3600" b="1" dirty="0"/>
              <a:t>简述</a:t>
            </a:r>
            <a:endParaRPr lang="en-US" altLang="zh-CN" sz="3600" b="1" dirty="0"/>
          </a:p>
        </p:txBody>
      </p:sp>
      <p:sp>
        <p:nvSpPr>
          <p:cNvPr id="6" name="文本框 5">
            <a:extLst>
              <a:ext uri="{FF2B5EF4-FFF2-40B4-BE49-F238E27FC236}">
                <a16:creationId xmlns:a16="http://schemas.microsoft.com/office/drawing/2014/main" id="{47DDC813-BB0D-8941-DCF0-2680BD4328F2}"/>
              </a:ext>
            </a:extLst>
          </p:cNvPr>
          <p:cNvSpPr txBox="1"/>
          <p:nvPr/>
        </p:nvSpPr>
        <p:spPr>
          <a:xfrm>
            <a:off x="863599" y="2416628"/>
            <a:ext cx="4622800" cy="2585323"/>
          </a:xfrm>
          <a:prstGeom prst="rect">
            <a:avLst/>
          </a:prstGeom>
          <a:noFill/>
        </p:spPr>
        <p:txBody>
          <a:bodyPr wrap="square">
            <a:spAutoFit/>
          </a:bodyPr>
          <a:lstStyle/>
          <a:p>
            <a:r>
              <a:rPr lang="en-US" altLang="zh-CN" dirty="0"/>
              <a:t>RAG</a:t>
            </a:r>
            <a:r>
              <a:rPr lang="zh-CN" altLang="en-US" dirty="0"/>
              <a:t>模型的关键在于它结合了两种方法的优点：</a:t>
            </a:r>
            <a:endParaRPr lang="en-US" altLang="zh-CN" dirty="0"/>
          </a:p>
          <a:p>
            <a:r>
              <a:rPr lang="zh-CN" altLang="en-US" b="1" dirty="0"/>
              <a:t>检索系统</a:t>
            </a:r>
            <a:r>
              <a:rPr lang="zh-CN" altLang="en-US" dirty="0"/>
              <a:t>能提供具体、相关的事实和数据，而</a:t>
            </a:r>
            <a:r>
              <a:rPr lang="zh-CN" altLang="en-US" b="1" dirty="0"/>
              <a:t>生成模型</a:t>
            </a:r>
            <a:r>
              <a:rPr lang="zh-CN" altLang="en-US" dirty="0"/>
              <a:t>则能够灵活地构建回答，并融入更广泛的语境和信息。这种结合使得</a:t>
            </a:r>
            <a:r>
              <a:rPr lang="en-US" altLang="zh-CN" dirty="0"/>
              <a:t>RAG</a:t>
            </a:r>
            <a:r>
              <a:rPr lang="zh-CN" altLang="en-US" dirty="0"/>
              <a:t>模型在处理复杂的查询和生成信息丰富的回答方面非常有效。这种技术在问答系统、对话系统和其他需要理解和生成自然语言的应用中非常有用。</a:t>
            </a:r>
          </a:p>
        </p:txBody>
      </p:sp>
      <p:pic>
        <p:nvPicPr>
          <p:cNvPr id="10" name="图片 9">
            <a:extLst>
              <a:ext uri="{FF2B5EF4-FFF2-40B4-BE49-F238E27FC236}">
                <a16:creationId xmlns:a16="http://schemas.microsoft.com/office/drawing/2014/main" id="{B4FEA605-5F64-21CC-6CFA-1422B02BA0D7}"/>
              </a:ext>
            </a:extLst>
          </p:cNvPr>
          <p:cNvPicPr>
            <a:picLocks noChangeAspect="1"/>
          </p:cNvPicPr>
          <p:nvPr/>
        </p:nvPicPr>
        <p:blipFill>
          <a:blip r:embed="rId2"/>
          <a:stretch>
            <a:fillRect/>
          </a:stretch>
        </p:blipFill>
        <p:spPr>
          <a:xfrm>
            <a:off x="6284686" y="1625821"/>
            <a:ext cx="5334000" cy="4768340"/>
          </a:xfrm>
          <a:prstGeom prst="rect">
            <a:avLst/>
          </a:prstGeom>
        </p:spPr>
      </p:pic>
    </p:spTree>
    <p:extLst>
      <p:ext uri="{BB962C8B-B14F-4D97-AF65-F5344CB8AC3E}">
        <p14:creationId xmlns:p14="http://schemas.microsoft.com/office/powerpoint/2010/main" val="3496055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8942FD-F8E1-4042-1175-52C26D9A4C43}"/>
              </a:ext>
            </a:extLst>
          </p:cNvPr>
          <p:cNvSpPr txBox="1"/>
          <p:nvPr/>
        </p:nvSpPr>
        <p:spPr>
          <a:xfrm>
            <a:off x="518728" y="1088348"/>
            <a:ext cx="6122504" cy="646331"/>
          </a:xfrm>
          <a:prstGeom prst="rect">
            <a:avLst/>
          </a:prstGeom>
          <a:noFill/>
        </p:spPr>
        <p:txBody>
          <a:bodyPr wrap="square">
            <a:spAutoFit/>
          </a:bodyPr>
          <a:lstStyle/>
          <a:p>
            <a:r>
              <a:rPr lang="en-US" altLang="zh-CN" sz="3600" b="1" dirty="0"/>
              <a:t>RAG—</a:t>
            </a:r>
            <a:r>
              <a:rPr lang="zh-CN" altLang="en-US" sz="3600" b="1" dirty="0"/>
              <a:t>简述</a:t>
            </a:r>
            <a:endParaRPr lang="en-US" altLang="zh-CN" sz="3600" b="1" dirty="0"/>
          </a:p>
        </p:txBody>
      </p:sp>
      <p:sp>
        <p:nvSpPr>
          <p:cNvPr id="6" name="文本框 5">
            <a:extLst>
              <a:ext uri="{FF2B5EF4-FFF2-40B4-BE49-F238E27FC236}">
                <a16:creationId xmlns:a16="http://schemas.microsoft.com/office/drawing/2014/main" id="{8C1213F8-E9E9-C17F-BBCD-A6127A19584F}"/>
              </a:ext>
            </a:extLst>
          </p:cNvPr>
          <p:cNvSpPr txBox="1"/>
          <p:nvPr/>
        </p:nvSpPr>
        <p:spPr>
          <a:xfrm>
            <a:off x="467207" y="1953007"/>
            <a:ext cx="6125028" cy="369332"/>
          </a:xfrm>
          <a:prstGeom prst="rect">
            <a:avLst/>
          </a:prstGeom>
          <a:noFill/>
        </p:spPr>
        <p:txBody>
          <a:bodyPr wrap="square">
            <a:spAutoFit/>
          </a:bodyPr>
          <a:lstStyle/>
          <a:p>
            <a:r>
              <a:rPr lang="en-US" altLang="zh-CN" b="1" i="0" dirty="0">
                <a:solidFill>
                  <a:schemeClr val="tx1">
                    <a:lumMod val="65000"/>
                    <a:lumOff val="35000"/>
                  </a:schemeClr>
                </a:solidFill>
                <a:effectLst/>
                <a:highlight>
                  <a:srgbClr val="FFFFFF"/>
                </a:highlight>
                <a:latin typeface="-apple-system"/>
              </a:rPr>
              <a:t>RAG</a:t>
            </a:r>
            <a:r>
              <a:rPr lang="zh-CN" altLang="en-US" b="1" i="0" dirty="0">
                <a:solidFill>
                  <a:schemeClr val="tx1">
                    <a:lumMod val="65000"/>
                    <a:lumOff val="35000"/>
                  </a:schemeClr>
                </a:solidFill>
                <a:effectLst/>
                <a:highlight>
                  <a:srgbClr val="FFFFFF"/>
                </a:highlight>
                <a:latin typeface="-apple-system"/>
              </a:rPr>
              <a:t>的</a:t>
            </a:r>
            <a:r>
              <a:rPr lang="zh-CN" altLang="en-US" b="1" dirty="0">
                <a:solidFill>
                  <a:schemeClr val="tx1">
                    <a:lumMod val="65000"/>
                    <a:lumOff val="35000"/>
                  </a:schemeClr>
                </a:solidFill>
                <a:highlight>
                  <a:srgbClr val="FFFFFF"/>
                </a:highlight>
                <a:latin typeface="-apple-system"/>
              </a:rPr>
              <a:t>前世今生</a:t>
            </a:r>
            <a:endParaRPr lang="zh-CN" altLang="en-US" b="1" dirty="0">
              <a:solidFill>
                <a:schemeClr val="tx1">
                  <a:lumMod val="65000"/>
                  <a:lumOff val="35000"/>
                </a:schemeClr>
              </a:solidFill>
            </a:endParaRPr>
          </a:p>
        </p:txBody>
      </p:sp>
      <p:pic>
        <p:nvPicPr>
          <p:cNvPr id="8" name="图片 7">
            <a:extLst>
              <a:ext uri="{FF2B5EF4-FFF2-40B4-BE49-F238E27FC236}">
                <a16:creationId xmlns:a16="http://schemas.microsoft.com/office/drawing/2014/main" id="{3565BB54-FBC0-2049-DE6B-DD28A02DD785}"/>
              </a:ext>
            </a:extLst>
          </p:cNvPr>
          <p:cNvPicPr>
            <a:picLocks noChangeAspect="1"/>
          </p:cNvPicPr>
          <p:nvPr/>
        </p:nvPicPr>
        <p:blipFill>
          <a:blip r:embed="rId2"/>
          <a:stretch>
            <a:fillRect/>
          </a:stretch>
        </p:blipFill>
        <p:spPr>
          <a:xfrm>
            <a:off x="5364768" y="1619250"/>
            <a:ext cx="6522449" cy="4623311"/>
          </a:xfrm>
          <a:prstGeom prst="rect">
            <a:avLst/>
          </a:prstGeom>
        </p:spPr>
      </p:pic>
      <p:sp>
        <p:nvSpPr>
          <p:cNvPr id="12" name="文本框 11">
            <a:extLst>
              <a:ext uri="{FF2B5EF4-FFF2-40B4-BE49-F238E27FC236}">
                <a16:creationId xmlns:a16="http://schemas.microsoft.com/office/drawing/2014/main" id="{4B7DB052-383E-2DA6-8593-88A74749E1D5}"/>
              </a:ext>
            </a:extLst>
          </p:cNvPr>
          <p:cNvSpPr txBox="1"/>
          <p:nvPr/>
        </p:nvSpPr>
        <p:spPr>
          <a:xfrm>
            <a:off x="467207" y="2540667"/>
            <a:ext cx="3229428" cy="738664"/>
          </a:xfrm>
          <a:prstGeom prst="rect">
            <a:avLst/>
          </a:prstGeom>
          <a:noFill/>
        </p:spPr>
        <p:txBody>
          <a:bodyPr wrap="square">
            <a:spAutoFit/>
          </a:bodyPr>
          <a:lstStyle/>
          <a:p>
            <a:r>
              <a:rPr lang="en-US" altLang="zh-CN" sz="1400" dirty="0"/>
              <a:t>RAG</a:t>
            </a:r>
            <a:r>
              <a:rPr lang="zh-CN" altLang="en-US" sz="1400" dirty="0"/>
              <a:t>的发展历程包括预训练（</a:t>
            </a:r>
            <a:r>
              <a:rPr lang="en-US" altLang="zh-CN" sz="1400" dirty="0"/>
              <a:t>pre-training</a:t>
            </a:r>
            <a:r>
              <a:rPr lang="zh-CN" altLang="en-US" sz="1400" dirty="0"/>
              <a:t>）、微调（</a:t>
            </a:r>
            <a:r>
              <a:rPr lang="en-US" altLang="zh-CN" sz="1400" dirty="0"/>
              <a:t>fine-tuning</a:t>
            </a:r>
            <a:r>
              <a:rPr lang="zh-CN" altLang="en-US" sz="1400" dirty="0"/>
              <a:t>）及推理（</a:t>
            </a:r>
            <a:r>
              <a:rPr lang="en-US" altLang="zh-CN" sz="1400" dirty="0"/>
              <a:t>inference</a:t>
            </a:r>
            <a:r>
              <a:rPr lang="zh-CN" altLang="en-US" sz="1400" dirty="0"/>
              <a:t>）。</a:t>
            </a:r>
          </a:p>
        </p:txBody>
      </p:sp>
      <p:sp>
        <p:nvSpPr>
          <p:cNvPr id="27" name="文本框 26">
            <a:extLst>
              <a:ext uri="{FF2B5EF4-FFF2-40B4-BE49-F238E27FC236}">
                <a16:creationId xmlns:a16="http://schemas.microsoft.com/office/drawing/2014/main" id="{3AEBD7BA-961B-A028-F403-714837E645A1}"/>
              </a:ext>
            </a:extLst>
          </p:cNvPr>
          <p:cNvSpPr txBox="1"/>
          <p:nvPr/>
        </p:nvSpPr>
        <p:spPr>
          <a:xfrm>
            <a:off x="467207" y="3307439"/>
            <a:ext cx="4422775" cy="2462213"/>
          </a:xfrm>
          <a:prstGeom prst="rect">
            <a:avLst/>
          </a:prstGeom>
          <a:noFill/>
        </p:spPr>
        <p:txBody>
          <a:bodyPr wrap="square">
            <a:spAutoFit/>
          </a:bodyPr>
          <a:lstStyle/>
          <a:p>
            <a:r>
              <a:rPr lang="zh-CN" altLang="en-US" sz="1400" dirty="0"/>
              <a:t>最初，</a:t>
            </a:r>
            <a:r>
              <a:rPr lang="en-US" altLang="zh-CN" sz="1400" dirty="0"/>
              <a:t>RAG</a:t>
            </a:r>
            <a:r>
              <a:rPr lang="zh-CN" altLang="en-US" sz="1400" dirty="0"/>
              <a:t>技术的诞生恰逢</a:t>
            </a:r>
            <a:r>
              <a:rPr lang="en-US" altLang="zh-CN" sz="1400" dirty="0"/>
              <a:t>Transformer</a:t>
            </a:r>
            <a:r>
              <a:rPr lang="zh-CN" altLang="en-US" sz="1400" dirty="0"/>
              <a:t>架构的兴起，最开始专注于给</a:t>
            </a:r>
            <a:r>
              <a:rPr lang="zh-CN" altLang="en-US" sz="1400" b="1" dirty="0"/>
              <a:t>预训练（</a:t>
            </a:r>
            <a:r>
              <a:rPr lang="en-US" altLang="zh-CN" sz="1400" b="1" dirty="0"/>
              <a:t>pre-training</a:t>
            </a:r>
            <a:r>
              <a:rPr lang="zh-CN" altLang="en-US" sz="1400" b="1" dirty="0"/>
              <a:t>）模型</a:t>
            </a:r>
            <a:r>
              <a:rPr lang="zh-CN" altLang="en-US" sz="1400" dirty="0"/>
              <a:t>增加额外的知识来提高模型效果；</a:t>
            </a:r>
          </a:p>
          <a:p>
            <a:endParaRPr lang="zh-CN" altLang="en-US" sz="1400" dirty="0"/>
          </a:p>
          <a:p>
            <a:r>
              <a:rPr lang="zh-CN" altLang="en-US" sz="1400" dirty="0"/>
              <a:t>随后</a:t>
            </a:r>
            <a:r>
              <a:rPr lang="en-US" altLang="zh-CN" sz="1400" dirty="0"/>
              <a:t>ChatGPT</a:t>
            </a:r>
            <a:r>
              <a:rPr lang="zh-CN" altLang="en-US" sz="1400" dirty="0"/>
              <a:t>的出现体现了大语言模型强大的上下文学习（</a:t>
            </a:r>
            <a:r>
              <a:rPr lang="en-US" altLang="zh-CN" sz="1400" dirty="0"/>
              <a:t>in-context learning, ICL</a:t>
            </a:r>
            <a:r>
              <a:rPr lang="zh-CN" altLang="en-US" sz="1400" dirty="0"/>
              <a:t>）能力，</a:t>
            </a:r>
            <a:r>
              <a:rPr lang="en-US" altLang="zh-CN" sz="1400" dirty="0"/>
              <a:t>RAG</a:t>
            </a:r>
            <a:r>
              <a:rPr lang="zh-CN" altLang="en-US" sz="1400" dirty="0"/>
              <a:t>的研究也转向为给</a:t>
            </a:r>
            <a:r>
              <a:rPr lang="en-US" altLang="zh-CN" sz="1400" dirty="0"/>
              <a:t>LLMs</a:t>
            </a:r>
            <a:r>
              <a:rPr lang="zh-CN" altLang="en-US" sz="1400" dirty="0"/>
              <a:t>提供更丰富、及时的信息，从而能够回答出</a:t>
            </a:r>
            <a:r>
              <a:rPr lang="zh-CN" altLang="en-US" sz="1400" b="1" dirty="0"/>
              <a:t>更复杂的知识密集型的推理（</a:t>
            </a:r>
            <a:r>
              <a:rPr lang="en-US" altLang="zh-CN" sz="1400" b="1" dirty="0"/>
              <a:t>inference</a:t>
            </a:r>
            <a:r>
              <a:rPr lang="zh-CN" altLang="en-US" sz="1400" b="1" dirty="0"/>
              <a:t>）任务。</a:t>
            </a:r>
          </a:p>
          <a:p>
            <a:endParaRPr lang="zh-CN" altLang="en-US" sz="1400" dirty="0"/>
          </a:p>
          <a:p>
            <a:r>
              <a:rPr lang="zh-CN" altLang="en-US" sz="1400" dirty="0"/>
              <a:t>再往后，</a:t>
            </a:r>
            <a:r>
              <a:rPr lang="en-US" altLang="zh-CN" sz="1400" dirty="0"/>
              <a:t>RAG</a:t>
            </a:r>
            <a:r>
              <a:rPr lang="zh-CN" altLang="en-US" sz="1400" dirty="0"/>
              <a:t>也不仅限于推理阶段，转而走向更具挑战的</a:t>
            </a:r>
            <a:r>
              <a:rPr lang="zh-CN" altLang="en-US" sz="1400" b="1" dirty="0"/>
              <a:t>微调（</a:t>
            </a:r>
            <a:r>
              <a:rPr lang="en-US" altLang="zh-CN" sz="1400" b="1" dirty="0"/>
              <a:t>fine-</a:t>
            </a:r>
            <a:r>
              <a:rPr lang="en-US" altLang="zh-CN" sz="1400" b="1" dirty="0" err="1"/>
              <a:t>tunin</a:t>
            </a:r>
            <a:r>
              <a:rPr lang="zh-CN" altLang="en-US" sz="1400" b="1" dirty="0"/>
              <a:t>）技术。</a:t>
            </a:r>
          </a:p>
        </p:txBody>
      </p:sp>
    </p:spTree>
    <p:extLst>
      <p:ext uri="{BB962C8B-B14F-4D97-AF65-F5344CB8AC3E}">
        <p14:creationId xmlns:p14="http://schemas.microsoft.com/office/powerpoint/2010/main" val="4005248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示 15">
            <a:extLst>
              <a:ext uri="{FF2B5EF4-FFF2-40B4-BE49-F238E27FC236}">
                <a16:creationId xmlns:a16="http://schemas.microsoft.com/office/drawing/2014/main" id="{69FF22DA-5A95-2309-E854-3147D92C8F0B}"/>
              </a:ext>
            </a:extLst>
          </p:cNvPr>
          <p:cNvGraphicFramePr/>
          <p:nvPr>
            <p:extLst>
              <p:ext uri="{D42A27DB-BD31-4B8C-83A1-F6EECF244321}">
                <p14:modId xmlns:p14="http://schemas.microsoft.com/office/powerpoint/2010/main" val="2953155984"/>
              </p:ext>
            </p:extLst>
          </p:nvPr>
        </p:nvGraphicFramePr>
        <p:xfrm>
          <a:off x="-492224" y="3288919"/>
          <a:ext cx="3823252" cy="2480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文本框 17">
            <a:extLst>
              <a:ext uri="{FF2B5EF4-FFF2-40B4-BE49-F238E27FC236}">
                <a16:creationId xmlns:a16="http://schemas.microsoft.com/office/drawing/2014/main" id="{0C0CC6D6-F235-966F-A27A-D3A06E048F3D}"/>
              </a:ext>
            </a:extLst>
          </p:cNvPr>
          <p:cNvSpPr txBox="1"/>
          <p:nvPr/>
        </p:nvSpPr>
        <p:spPr>
          <a:xfrm>
            <a:off x="2576285" y="3290799"/>
            <a:ext cx="2264229" cy="553998"/>
          </a:xfrm>
          <a:prstGeom prst="rect">
            <a:avLst/>
          </a:prstGeom>
          <a:noFill/>
        </p:spPr>
        <p:txBody>
          <a:bodyPr wrap="square" rtlCol="0">
            <a:spAutoFit/>
          </a:bodyPr>
          <a:lstStyle/>
          <a:p>
            <a:r>
              <a:rPr lang="zh-CN" altLang="en-US" sz="1000" dirty="0"/>
              <a:t>遵循传统的索引、检索、生成，没有添加过多的技术优化，也被称为“检索</a:t>
            </a:r>
            <a:r>
              <a:rPr lang="en-US" altLang="zh-CN" sz="1000" dirty="0"/>
              <a:t>-</a:t>
            </a:r>
            <a:r>
              <a:rPr lang="zh-CN" altLang="en-US" sz="1000" dirty="0"/>
              <a:t>读取”框架。</a:t>
            </a:r>
          </a:p>
        </p:txBody>
      </p:sp>
      <p:sp>
        <p:nvSpPr>
          <p:cNvPr id="20" name="文本框 19">
            <a:extLst>
              <a:ext uri="{FF2B5EF4-FFF2-40B4-BE49-F238E27FC236}">
                <a16:creationId xmlns:a16="http://schemas.microsoft.com/office/drawing/2014/main" id="{73E0607E-ACC4-0AE2-02EA-ED7E2D5D103D}"/>
              </a:ext>
            </a:extLst>
          </p:cNvPr>
          <p:cNvSpPr txBox="1"/>
          <p:nvPr/>
        </p:nvSpPr>
        <p:spPr>
          <a:xfrm>
            <a:off x="2576286" y="4259943"/>
            <a:ext cx="2387600" cy="707886"/>
          </a:xfrm>
          <a:prstGeom prst="rect">
            <a:avLst/>
          </a:prstGeom>
          <a:noFill/>
        </p:spPr>
        <p:txBody>
          <a:bodyPr wrap="square" rtlCol="0">
            <a:spAutoFit/>
          </a:bodyPr>
          <a:lstStyle/>
          <a:p>
            <a:r>
              <a:rPr lang="zh-CN" altLang="en-US" sz="1000" b="0" i="0" dirty="0">
                <a:solidFill>
                  <a:srgbClr val="191B1F"/>
                </a:solidFill>
                <a:effectLst/>
                <a:highlight>
                  <a:srgbClr val="FFFFFF"/>
                </a:highlight>
                <a:latin typeface="-apple-system"/>
              </a:rPr>
              <a:t>通过提高检索质量来克服</a:t>
            </a:r>
            <a:r>
              <a:rPr lang="en-US" altLang="zh-CN" sz="1000" b="0" i="0" dirty="0">
                <a:solidFill>
                  <a:srgbClr val="191B1F"/>
                </a:solidFill>
                <a:effectLst/>
                <a:highlight>
                  <a:srgbClr val="FFFFFF"/>
                </a:highlight>
                <a:latin typeface="-apple-system"/>
              </a:rPr>
              <a:t>Naive RAG</a:t>
            </a:r>
            <a:r>
              <a:rPr lang="zh-CN" altLang="en-US" sz="1000" b="0" i="0" dirty="0">
                <a:solidFill>
                  <a:srgbClr val="191B1F"/>
                </a:solidFill>
                <a:effectLst/>
                <a:highlight>
                  <a:srgbClr val="FFFFFF"/>
                </a:highlight>
                <a:latin typeface="-apple-system"/>
              </a:rPr>
              <a:t>的局限，在检索步骤的前后做了优化，通过滑动窗口、细粒度分段、合并元数据来改进索引技术。</a:t>
            </a:r>
            <a:endParaRPr lang="zh-CN" altLang="en-US" sz="1000" dirty="0"/>
          </a:p>
        </p:txBody>
      </p:sp>
      <p:sp>
        <p:nvSpPr>
          <p:cNvPr id="21" name="文本框 20">
            <a:extLst>
              <a:ext uri="{FF2B5EF4-FFF2-40B4-BE49-F238E27FC236}">
                <a16:creationId xmlns:a16="http://schemas.microsoft.com/office/drawing/2014/main" id="{71895CCB-DB4B-5A2D-DEF2-7F1998487793}"/>
              </a:ext>
            </a:extLst>
          </p:cNvPr>
          <p:cNvSpPr txBox="1"/>
          <p:nvPr/>
        </p:nvSpPr>
        <p:spPr>
          <a:xfrm>
            <a:off x="2581877" y="5108734"/>
            <a:ext cx="2300515" cy="707886"/>
          </a:xfrm>
          <a:prstGeom prst="rect">
            <a:avLst/>
          </a:prstGeom>
          <a:noFill/>
        </p:spPr>
        <p:txBody>
          <a:bodyPr wrap="square" rtlCol="0">
            <a:spAutoFit/>
          </a:bodyPr>
          <a:lstStyle/>
          <a:p>
            <a:r>
              <a:rPr lang="zh-CN" altLang="en-US" sz="1000" dirty="0"/>
              <a:t>引入了额外的专门组件来增强检索和处理能力。检索模块适应特定场景，能够直接搜索数据源，比如搜索引擎、数据库、知识图谱。</a:t>
            </a:r>
          </a:p>
        </p:txBody>
      </p:sp>
      <p:sp>
        <p:nvSpPr>
          <p:cNvPr id="2" name="文本框 1">
            <a:extLst>
              <a:ext uri="{FF2B5EF4-FFF2-40B4-BE49-F238E27FC236}">
                <a16:creationId xmlns:a16="http://schemas.microsoft.com/office/drawing/2014/main" id="{1F17D176-9557-4580-4D67-543825AEE62D}"/>
              </a:ext>
            </a:extLst>
          </p:cNvPr>
          <p:cNvSpPr txBox="1"/>
          <p:nvPr/>
        </p:nvSpPr>
        <p:spPr>
          <a:xfrm>
            <a:off x="518728" y="1088348"/>
            <a:ext cx="6122504" cy="646331"/>
          </a:xfrm>
          <a:prstGeom prst="rect">
            <a:avLst/>
          </a:prstGeom>
          <a:noFill/>
        </p:spPr>
        <p:txBody>
          <a:bodyPr wrap="square">
            <a:spAutoFit/>
          </a:bodyPr>
          <a:lstStyle/>
          <a:p>
            <a:r>
              <a:rPr lang="en-US" altLang="zh-CN" sz="3600" b="1" dirty="0"/>
              <a:t>RAG—</a:t>
            </a:r>
            <a:r>
              <a:rPr lang="zh-CN" altLang="en-US" sz="3600" b="1" dirty="0"/>
              <a:t>简述</a:t>
            </a:r>
            <a:endParaRPr lang="en-US" altLang="zh-CN" sz="3600" b="1" dirty="0"/>
          </a:p>
        </p:txBody>
      </p:sp>
      <p:sp>
        <p:nvSpPr>
          <p:cNvPr id="10" name="文本框 9">
            <a:extLst>
              <a:ext uri="{FF2B5EF4-FFF2-40B4-BE49-F238E27FC236}">
                <a16:creationId xmlns:a16="http://schemas.microsoft.com/office/drawing/2014/main" id="{CB8C4A2D-8A0F-4424-630B-669C85627003}"/>
              </a:ext>
            </a:extLst>
          </p:cNvPr>
          <p:cNvSpPr txBox="1"/>
          <p:nvPr/>
        </p:nvSpPr>
        <p:spPr>
          <a:xfrm>
            <a:off x="595086" y="2024982"/>
            <a:ext cx="4245428" cy="646331"/>
          </a:xfrm>
          <a:prstGeom prst="rect">
            <a:avLst/>
          </a:prstGeom>
          <a:noFill/>
        </p:spPr>
        <p:txBody>
          <a:bodyPr wrap="square">
            <a:spAutoFit/>
          </a:bodyPr>
          <a:lstStyle/>
          <a:p>
            <a:r>
              <a:rPr lang="en-US" altLang="zh-CN" b="0" i="0" dirty="0">
                <a:solidFill>
                  <a:srgbClr val="191B1F"/>
                </a:solidFill>
                <a:effectLst/>
                <a:highlight>
                  <a:srgbClr val="FFFFFF"/>
                </a:highlight>
                <a:latin typeface="-apple-system"/>
              </a:rPr>
              <a:t>RAG</a:t>
            </a:r>
            <a:r>
              <a:rPr lang="zh-CN" altLang="en-US" b="0" i="0" dirty="0">
                <a:solidFill>
                  <a:srgbClr val="191B1F"/>
                </a:solidFill>
                <a:effectLst/>
                <a:highlight>
                  <a:srgbClr val="FFFFFF"/>
                </a:highlight>
                <a:latin typeface="-apple-system"/>
              </a:rPr>
              <a:t>的发展分为三个阶段：</a:t>
            </a:r>
            <a:r>
              <a:rPr lang="en-US" altLang="zh-CN" b="1" i="0" dirty="0">
                <a:solidFill>
                  <a:srgbClr val="191B1F"/>
                </a:solidFill>
                <a:effectLst/>
                <a:highlight>
                  <a:srgbClr val="FFFFFF"/>
                </a:highlight>
                <a:latin typeface="-apple-system"/>
              </a:rPr>
              <a:t>Naive RAG</a:t>
            </a:r>
            <a:r>
              <a:rPr lang="zh-CN" altLang="en-US" b="1" i="0" dirty="0">
                <a:solidFill>
                  <a:srgbClr val="191B1F"/>
                </a:solidFill>
                <a:effectLst/>
                <a:highlight>
                  <a:srgbClr val="FFFFFF"/>
                </a:highlight>
                <a:latin typeface="-apple-system"/>
              </a:rPr>
              <a:t>、</a:t>
            </a:r>
            <a:endParaRPr lang="en-US" altLang="zh-CN" b="1" i="0" dirty="0">
              <a:solidFill>
                <a:srgbClr val="191B1F"/>
              </a:solidFill>
              <a:effectLst/>
              <a:highlight>
                <a:srgbClr val="FFFFFF"/>
              </a:highlight>
              <a:latin typeface="-apple-system"/>
            </a:endParaRPr>
          </a:p>
          <a:p>
            <a:r>
              <a:rPr lang="en-US" altLang="zh-CN" b="1" i="0" dirty="0">
                <a:solidFill>
                  <a:srgbClr val="191B1F"/>
                </a:solidFill>
                <a:effectLst/>
                <a:highlight>
                  <a:srgbClr val="FFFFFF"/>
                </a:highlight>
                <a:latin typeface="-apple-system"/>
              </a:rPr>
              <a:t>Advanced RAG</a:t>
            </a:r>
            <a:r>
              <a:rPr lang="zh-CN" altLang="en-US" b="1" i="0" dirty="0">
                <a:solidFill>
                  <a:srgbClr val="191B1F"/>
                </a:solidFill>
                <a:effectLst/>
                <a:highlight>
                  <a:srgbClr val="FFFFFF"/>
                </a:highlight>
                <a:latin typeface="-apple-system"/>
              </a:rPr>
              <a:t>、</a:t>
            </a:r>
            <a:r>
              <a:rPr lang="en-US" altLang="zh-CN" b="1" i="0" dirty="0">
                <a:solidFill>
                  <a:srgbClr val="191B1F"/>
                </a:solidFill>
                <a:effectLst/>
                <a:highlight>
                  <a:srgbClr val="FFFFFF"/>
                </a:highlight>
                <a:latin typeface="-apple-system"/>
              </a:rPr>
              <a:t>Modular RAG</a:t>
            </a:r>
            <a:r>
              <a:rPr lang="zh-CN" altLang="en-US" b="0" i="0" dirty="0">
                <a:solidFill>
                  <a:srgbClr val="191B1F"/>
                </a:solidFill>
                <a:effectLst/>
                <a:highlight>
                  <a:srgbClr val="FFFFFF"/>
                </a:highlight>
                <a:latin typeface="-apple-system"/>
              </a:rPr>
              <a:t>。</a:t>
            </a:r>
            <a:endParaRPr lang="zh-CN" altLang="en-US" dirty="0"/>
          </a:p>
        </p:txBody>
      </p:sp>
      <p:pic>
        <p:nvPicPr>
          <p:cNvPr id="12" name="图片 11">
            <a:extLst>
              <a:ext uri="{FF2B5EF4-FFF2-40B4-BE49-F238E27FC236}">
                <a16:creationId xmlns:a16="http://schemas.microsoft.com/office/drawing/2014/main" id="{ACCC8E5E-2ED6-1F6B-40DC-9F444CE41EFB}"/>
              </a:ext>
            </a:extLst>
          </p:cNvPr>
          <p:cNvPicPr>
            <a:picLocks noChangeAspect="1"/>
          </p:cNvPicPr>
          <p:nvPr/>
        </p:nvPicPr>
        <p:blipFill>
          <a:blip r:embed="rId7"/>
          <a:stretch>
            <a:fillRect/>
          </a:stretch>
        </p:blipFill>
        <p:spPr>
          <a:xfrm>
            <a:off x="5268289" y="1939797"/>
            <a:ext cx="6620760" cy="4038600"/>
          </a:xfrm>
          <a:prstGeom prst="rect">
            <a:avLst/>
          </a:prstGeom>
        </p:spPr>
      </p:pic>
    </p:spTree>
    <p:extLst>
      <p:ext uri="{BB962C8B-B14F-4D97-AF65-F5344CB8AC3E}">
        <p14:creationId xmlns:p14="http://schemas.microsoft.com/office/powerpoint/2010/main" val="236810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15593" y="4598171"/>
            <a:ext cx="7305626" cy="1384995"/>
          </a:xfrm>
          <a:prstGeom prst="rect">
            <a:avLst/>
          </a:prstGeom>
          <a:noFill/>
        </p:spPr>
        <p:txBody>
          <a:bodyPr wrap="square" rtlCol="0">
            <a:spAutoFit/>
          </a:bodyPr>
          <a:lstStyle/>
          <a:p>
            <a:pPr algn="ctr"/>
            <a:r>
              <a:rPr lang="zh-CN" altLang="en-US" sz="3600" b="1" dirty="0">
                <a:solidFill>
                  <a:schemeClr val="dk1">
                    <a:lumMod val="100000"/>
                  </a:schemeClr>
                </a:solidFill>
                <a:latin typeface="微软雅黑" panose="020B0503020204020204" pitchFamily="34" charset="-122"/>
                <a:ea typeface="微软雅黑" panose="020B0503020204020204" pitchFamily="34" charset="-122"/>
              </a:rPr>
              <a:t>知识图谱 </a:t>
            </a:r>
            <a:r>
              <a:rPr lang="en-US" altLang="zh-CN" sz="3600" b="1" dirty="0" err="1">
                <a:solidFill>
                  <a:schemeClr val="dk1">
                    <a:lumMod val="100000"/>
                  </a:schemeClr>
                </a:solidFill>
                <a:latin typeface="微软雅黑" panose="020B0503020204020204" pitchFamily="34" charset="-122"/>
                <a:ea typeface="微软雅黑" panose="020B0503020204020204" pitchFamily="34" charset="-122"/>
              </a:rPr>
              <a:t>CoT</a:t>
            </a:r>
            <a:r>
              <a:rPr lang="en-US" altLang="zh-CN" sz="3600" b="1" dirty="0">
                <a:solidFill>
                  <a:schemeClr val="dk1">
                    <a:lumMod val="100000"/>
                  </a:schemeClr>
                </a:solidFill>
                <a:latin typeface="微软雅黑" panose="020B0503020204020204" pitchFamily="34" charset="-122"/>
                <a:ea typeface="微软雅黑" panose="020B0503020204020204" pitchFamily="34" charset="-122"/>
              </a:rPr>
              <a:t> RAG</a:t>
            </a:r>
            <a:r>
              <a:rPr lang="zh-CN" altLang="en-US" sz="3600" b="1" dirty="0">
                <a:solidFill>
                  <a:schemeClr val="dk1">
                    <a:lumMod val="100000"/>
                  </a:schemeClr>
                </a:solidFill>
                <a:latin typeface="微软雅黑" panose="020B0503020204020204" pitchFamily="34" charset="-122"/>
                <a:ea typeface="微软雅黑" panose="020B0503020204020204" pitchFamily="34" charset="-122"/>
              </a:rPr>
              <a:t>都是什么？？？</a:t>
            </a:r>
            <a:r>
              <a:rPr lang="en-US" altLang="zh-CN" sz="3600" b="1" dirty="0">
                <a:solidFill>
                  <a:schemeClr val="dk1">
                    <a:lumMod val="100000"/>
                  </a:schemeClr>
                </a:solidFill>
                <a:latin typeface="微软雅黑" panose="020B0503020204020204" pitchFamily="34" charset="-122"/>
                <a:ea typeface="微软雅黑" panose="020B0503020204020204" pitchFamily="34" charset="-122"/>
              </a:rPr>
              <a:t> </a:t>
            </a:r>
            <a:endParaRPr lang="zh-CN" altLang="en-US" sz="3600" b="1" dirty="0">
              <a:solidFill>
                <a:schemeClr val="dk1">
                  <a:lumMod val="100000"/>
                </a:schemeClr>
              </a:solidFill>
              <a:latin typeface="微软雅黑" panose="020B0503020204020204" pitchFamily="34" charset="-122"/>
              <a:ea typeface="微软雅黑" panose="020B0503020204020204" pitchFamily="34" charset="-122"/>
            </a:endParaRPr>
          </a:p>
          <a:p>
            <a:pPr algn="ctr"/>
            <a:endParaRPr lang="zh-CN" altLang="en-US" sz="4800" b="1" dirty="0">
              <a:solidFill>
                <a:schemeClr val="dk1">
                  <a:lumMod val="10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7E95C-590F-D242-C52E-9E2F5F6F44C1}"/>
              </a:ext>
            </a:extLst>
          </p:cNvPr>
          <p:cNvSpPr txBox="1"/>
          <p:nvPr/>
        </p:nvSpPr>
        <p:spPr>
          <a:xfrm>
            <a:off x="518728" y="1088348"/>
            <a:ext cx="6122504" cy="646331"/>
          </a:xfrm>
          <a:prstGeom prst="rect">
            <a:avLst/>
          </a:prstGeom>
          <a:noFill/>
        </p:spPr>
        <p:txBody>
          <a:bodyPr wrap="square">
            <a:spAutoFit/>
          </a:bodyPr>
          <a:lstStyle/>
          <a:p>
            <a:r>
              <a:rPr lang="en-US" altLang="zh-CN" sz="3600" b="1" dirty="0"/>
              <a:t>RAG—</a:t>
            </a:r>
            <a:r>
              <a:rPr lang="zh-CN" altLang="en-US" sz="3600" b="1" dirty="0"/>
              <a:t>技术概览</a:t>
            </a:r>
            <a:endParaRPr lang="en-US" altLang="zh-CN" sz="3600" b="1" dirty="0"/>
          </a:p>
        </p:txBody>
      </p:sp>
      <p:sp>
        <p:nvSpPr>
          <p:cNvPr id="6" name="文本框 5">
            <a:extLst>
              <a:ext uri="{FF2B5EF4-FFF2-40B4-BE49-F238E27FC236}">
                <a16:creationId xmlns:a16="http://schemas.microsoft.com/office/drawing/2014/main" id="{FC81CAB3-E35E-9D4A-2B06-2FFBEE1A9FF8}"/>
              </a:ext>
            </a:extLst>
          </p:cNvPr>
          <p:cNvSpPr txBox="1"/>
          <p:nvPr/>
        </p:nvSpPr>
        <p:spPr>
          <a:xfrm>
            <a:off x="348706" y="2551837"/>
            <a:ext cx="3679825" cy="1754326"/>
          </a:xfrm>
          <a:prstGeom prst="rect">
            <a:avLst/>
          </a:prstGeom>
          <a:noFill/>
        </p:spPr>
        <p:txBody>
          <a:bodyPr wrap="square">
            <a:spAutoFit/>
          </a:bodyPr>
          <a:lstStyle/>
          <a:p>
            <a:r>
              <a:rPr lang="zh-CN" altLang="en-US" dirty="0"/>
              <a:t>如下图所示</a:t>
            </a:r>
            <a:r>
              <a:rPr lang="en-US" altLang="zh-CN" dirty="0"/>
              <a:t>RAG</a:t>
            </a:r>
            <a:r>
              <a:rPr lang="zh-CN" altLang="en-US" dirty="0"/>
              <a:t>可分为</a:t>
            </a:r>
            <a:r>
              <a:rPr lang="en-US" altLang="zh-CN" dirty="0"/>
              <a:t>5</a:t>
            </a:r>
            <a:r>
              <a:rPr lang="zh-CN" altLang="en-US" dirty="0"/>
              <a:t>个基本流程：</a:t>
            </a:r>
            <a:r>
              <a:rPr lang="zh-CN" altLang="en-US" b="1" dirty="0"/>
              <a:t>知识文档的准备</a:t>
            </a:r>
            <a:r>
              <a:rPr lang="zh-CN" altLang="en-US" dirty="0"/>
              <a:t>；</a:t>
            </a:r>
            <a:r>
              <a:rPr lang="zh-CN" altLang="en-US" b="1" dirty="0"/>
              <a:t>嵌入模型嵌入模型</a:t>
            </a:r>
            <a:r>
              <a:rPr lang="zh-CN" altLang="en-US" dirty="0"/>
              <a:t>（</a:t>
            </a:r>
            <a:r>
              <a:rPr lang="en-US" altLang="zh-CN" dirty="0"/>
              <a:t>embedding model</a:t>
            </a:r>
            <a:r>
              <a:rPr lang="zh-CN" altLang="en-US" dirty="0"/>
              <a:t>）；</a:t>
            </a:r>
            <a:r>
              <a:rPr lang="zh-CN" altLang="en-US" b="1" dirty="0"/>
              <a:t>向量数据库</a:t>
            </a:r>
            <a:r>
              <a:rPr lang="zh-CN" altLang="en-US" dirty="0"/>
              <a:t>；</a:t>
            </a:r>
            <a:r>
              <a:rPr lang="zh-CN" altLang="en-US" b="1" dirty="0"/>
              <a:t>查询检索</a:t>
            </a:r>
            <a:r>
              <a:rPr lang="zh-CN" altLang="en-US" dirty="0"/>
              <a:t>和</a:t>
            </a:r>
            <a:r>
              <a:rPr lang="zh-CN" altLang="en-US" b="1" dirty="0"/>
              <a:t>生产回答</a:t>
            </a:r>
            <a:r>
              <a:rPr lang="zh-CN" altLang="en-US" dirty="0"/>
              <a:t>。下面会对每个环节进行详细描述：</a:t>
            </a:r>
          </a:p>
          <a:p>
            <a:endParaRPr lang="zh-CN" altLang="en-US" dirty="0"/>
          </a:p>
        </p:txBody>
      </p:sp>
      <p:pic>
        <p:nvPicPr>
          <p:cNvPr id="8" name="图片 7">
            <a:extLst>
              <a:ext uri="{FF2B5EF4-FFF2-40B4-BE49-F238E27FC236}">
                <a16:creationId xmlns:a16="http://schemas.microsoft.com/office/drawing/2014/main" id="{DF286B42-CF5F-148C-FDA9-720C5B9BFF3D}"/>
              </a:ext>
            </a:extLst>
          </p:cNvPr>
          <p:cNvPicPr>
            <a:picLocks noChangeAspect="1"/>
          </p:cNvPicPr>
          <p:nvPr/>
        </p:nvPicPr>
        <p:blipFill>
          <a:blip r:embed="rId2"/>
          <a:stretch>
            <a:fillRect/>
          </a:stretch>
        </p:blipFill>
        <p:spPr>
          <a:xfrm>
            <a:off x="4143604" y="1792768"/>
            <a:ext cx="7699690" cy="4282449"/>
          </a:xfrm>
          <a:prstGeom prst="rect">
            <a:avLst/>
          </a:prstGeom>
        </p:spPr>
      </p:pic>
    </p:spTree>
    <p:extLst>
      <p:ext uri="{BB962C8B-B14F-4D97-AF65-F5344CB8AC3E}">
        <p14:creationId xmlns:p14="http://schemas.microsoft.com/office/powerpoint/2010/main" val="3562405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图片 15" descr="图标&#10;&#10;描述已自动生成">
            <a:extLst>
              <a:ext uri="{FF2B5EF4-FFF2-40B4-BE49-F238E27FC236}">
                <a16:creationId xmlns:a16="http://schemas.microsoft.com/office/drawing/2014/main" id="{4CEC62FA-5CA7-8A03-0045-621E1CC4DD74}"/>
              </a:ext>
            </a:extLst>
          </p:cNvPr>
          <p:cNvPicPr>
            <a:picLocks noChangeAspect="1"/>
          </p:cNvPicPr>
          <p:nvPr/>
        </p:nvPicPr>
        <p:blipFill>
          <a:blip r:embed="rId2">
            <a:extLst>
              <a:ext uri="{28A0092B-C50C-407E-A947-70E740481C1C}">
                <a14:useLocalDpi xmlns:a14="http://schemas.microsoft.com/office/drawing/2010/main" val="0"/>
              </a:ext>
            </a:extLst>
          </a:blip>
          <a:srcRect t="1112" b="817"/>
          <a:stretch/>
        </p:blipFill>
        <p:spPr>
          <a:xfrm>
            <a:off x="0" y="560235"/>
            <a:ext cx="5850384" cy="573752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40" name="Arc 27">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文本框 7">
            <a:extLst>
              <a:ext uri="{FF2B5EF4-FFF2-40B4-BE49-F238E27FC236}">
                <a16:creationId xmlns:a16="http://schemas.microsoft.com/office/drawing/2014/main" id="{F11F1AE4-5C49-B460-5E6E-92C37AEBB68F}"/>
              </a:ext>
            </a:extLst>
          </p:cNvPr>
          <p:cNvSpPr txBox="1"/>
          <p:nvPr/>
        </p:nvSpPr>
        <p:spPr>
          <a:xfrm>
            <a:off x="6223001" y="1789178"/>
            <a:ext cx="5290733" cy="2750419"/>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kumimoji="0" lang="en-US" altLang="zh-CN" sz="3800" b="1" i="0" u="none" strike="noStrike" kern="1200" cap="none" spc="0" normalizeH="0" baseline="0" noProof="0">
                <a:ln>
                  <a:noFill/>
                </a:ln>
                <a:solidFill>
                  <a:schemeClr val="tx1"/>
                </a:solidFill>
                <a:effectLst/>
                <a:uLnTx/>
                <a:uFillTx/>
                <a:latin typeface="+mj-lt"/>
                <a:ea typeface="+mj-ea"/>
                <a:cs typeface="+mj-cs"/>
              </a:rPr>
              <a:t>RAG</a:t>
            </a:r>
            <a:r>
              <a:rPr kumimoji="0" lang="zh-CN" altLang="en-US" sz="3800" b="0" i="0" u="none" strike="noStrike" kern="1200" cap="none" spc="0" normalizeH="0" baseline="0" noProof="0">
                <a:ln>
                  <a:noFill/>
                </a:ln>
                <a:solidFill>
                  <a:schemeClr val="tx1"/>
                </a:solidFill>
                <a:effectLst/>
                <a:uLnTx/>
                <a:uFillTx/>
                <a:latin typeface="+mj-lt"/>
                <a:ea typeface="+mj-ea"/>
                <a:cs typeface="+mj-cs"/>
              </a:rPr>
              <a:t>与</a:t>
            </a:r>
            <a:r>
              <a:rPr kumimoji="0" lang="zh-CN" altLang="en-US" sz="3800" b="1" i="0" u="none" strike="noStrike" kern="1200" cap="none" spc="0" normalizeH="0" baseline="0" noProof="0">
                <a:ln>
                  <a:noFill/>
                </a:ln>
                <a:solidFill>
                  <a:schemeClr val="tx1"/>
                </a:solidFill>
                <a:effectLst/>
                <a:uLnTx/>
                <a:uFillTx/>
                <a:latin typeface="+mj-lt"/>
                <a:ea typeface="+mj-ea"/>
                <a:cs typeface="+mj-cs"/>
              </a:rPr>
              <a:t>微调</a:t>
            </a:r>
            <a:r>
              <a:rPr kumimoji="0" lang="zh-CN" altLang="en-US" sz="3800" b="0" i="0" u="none" strike="noStrike" kern="1200" cap="none" spc="0" normalizeH="0" baseline="0" noProof="0">
                <a:ln>
                  <a:noFill/>
                </a:ln>
                <a:solidFill>
                  <a:schemeClr val="tx1"/>
                </a:solidFill>
                <a:effectLst/>
                <a:uLnTx/>
                <a:uFillTx/>
                <a:latin typeface="+mj-lt"/>
                <a:ea typeface="+mj-ea"/>
                <a:cs typeface="+mj-cs"/>
              </a:rPr>
              <a:t>（</a:t>
            </a:r>
            <a:r>
              <a:rPr kumimoji="0" lang="en-US" altLang="zh-CN" sz="3800" b="0" i="0" u="none" strike="noStrike" kern="1200" cap="none" spc="0" normalizeH="0" baseline="0" noProof="0">
                <a:ln>
                  <a:noFill/>
                </a:ln>
                <a:solidFill>
                  <a:schemeClr val="tx1"/>
                </a:solidFill>
                <a:effectLst/>
                <a:uLnTx/>
                <a:uFillTx/>
                <a:latin typeface="+mj-lt"/>
                <a:ea typeface="+mj-ea"/>
                <a:cs typeface="+mj-cs"/>
              </a:rPr>
              <a:t>Fine-tuning</a:t>
            </a:r>
            <a:r>
              <a:rPr kumimoji="0" lang="zh-CN" altLang="en-US" sz="3800" b="0" i="0" u="none" strike="noStrike" kern="1200" cap="none" spc="0" normalizeH="0" baseline="0" noProof="0">
                <a:ln>
                  <a:noFill/>
                </a:ln>
                <a:solidFill>
                  <a:schemeClr val="tx1"/>
                </a:solidFill>
                <a:effectLst/>
                <a:uLnTx/>
                <a:uFillTx/>
                <a:latin typeface="+mj-lt"/>
                <a:ea typeface="+mj-ea"/>
                <a:cs typeface="+mj-cs"/>
              </a:rPr>
              <a:t>）、</a:t>
            </a:r>
            <a:r>
              <a:rPr kumimoji="0" lang="zh-CN" altLang="en-US" sz="3800" b="1" i="0" u="none" strike="noStrike" kern="1200" cap="none" spc="0" normalizeH="0" baseline="0" noProof="0">
                <a:ln>
                  <a:noFill/>
                </a:ln>
                <a:solidFill>
                  <a:schemeClr val="tx1"/>
                </a:solidFill>
                <a:effectLst/>
                <a:uLnTx/>
                <a:uFillTx/>
                <a:latin typeface="+mj-lt"/>
                <a:ea typeface="+mj-ea"/>
                <a:cs typeface="+mj-cs"/>
              </a:rPr>
              <a:t>提示工程</a:t>
            </a:r>
            <a:r>
              <a:rPr kumimoji="0" lang="zh-CN" altLang="en-US" sz="3800" b="0" i="0" u="none" strike="noStrike" kern="1200" cap="none" spc="0" normalizeH="0" baseline="0" noProof="0">
                <a:ln>
                  <a:noFill/>
                </a:ln>
                <a:solidFill>
                  <a:schemeClr val="tx1"/>
                </a:solidFill>
                <a:effectLst/>
                <a:uLnTx/>
                <a:uFillTx/>
                <a:latin typeface="+mj-lt"/>
                <a:ea typeface="+mj-ea"/>
                <a:cs typeface="+mj-cs"/>
              </a:rPr>
              <a:t>（</a:t>
            </a:r>
            <a:r>
              <a:rPr kumimoji="0" lang="en-US" altLang="zh-CN" sz="3800" b="0" i="0" u="none" strike="noStrike" kern="1200" cap="none" spc="0" normalizeH="0" baseline="0" noProof="0">
                <a:ln>
                  <a:noFill/>
                </a:ln>
                <a:solidFill>
                  <a:schemeClr val="tx1"/>
                </a:solidFill>
                <a:effectLst/>
                <a:uLnTx/>
                <a:uFillTx/>
                <a:latin typeface="+mj-lt"/>
                <a:ea typeface="+mj-ea"/>
                <a:cs typeface="+mj-cs"/>
              </a:rPr>
              <a:t>prompt engineering</a:t>
            </a:r>
            <a:r>
              <a:rPr kumimoji="0" lang="zh-CN" altLang="en-US" sz="3800" b="0" i="0" u="none" strike="noStrike" kern="1200" cap="none" spc="0" normalizeH="0" baseline="0" noProof="0">
                <a:ln>
                  <a:noFill/>
                </a:ln>
                <a:solidFill>
                  <a:schemeClr val="tx1"/>
                </a:solidFill>
                <a:effectLst/>
                <a:uLnTx/>
                <a:uFillTx/>
                <a:latin typeface="+mj-lt"/>
                <a:ea typeface="+mj-ea"/>
                <a:cs typeface="+mj-cs"/>
              </a:rPr>
              <a:t>）技术区别是？？？</a:t>
            </a:r>
            <a:endParaRPr kumimoji="0" lang="en-US" altLang="zh-CN" sz="3800" b="0" i="0" u="none" strike="noStrike" kern="1200" cap="none" spc="0" normalizeH="0" baseline="0" noProof="0" dirty="0">
              <a:ln>
                <a:noFill/>
              </a:ln>
              <a:solidFill>
                <a:schemeClr val="tx1"/>
              </a:solidFill>
              <a:effectLst/>
              <a:uLnTx/>
              <a:uFillTx/>
              <a:latin typeface="+mj-lt"/>
              <a:ea typeface="+mj-ea"/>
              <a:cs typeface="+mj-cs"/>
            </a:endParaRPr>
          </a:p>
        </p:txBody>
      </p:sp>
      <p:sp>
        <p:nvSpPr>
          <p:cNvPr id="41" name="Oval 29">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69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F5C9ECF-0B1B-D730-5A97-66A060D93395}"/>
              </a:ext>
            </a:extLst>
          </p:cNvPr>
          <p:cNvPicPr>
            <a:picLocks noChangeAspect="1"/>
          </p:cNvPicPr>
          <p:nvPr/>
        </p:nvPicPr>
        <p:blipFill>
          <a:blip r:embed="rId2"/>
          <a:stretch>
            <a:fillRect/>
          </a:stretch>
        </p:blipFill>
        <p:spPr>
          <a:xfrm>
            <a:off x="3778309" y="1779332"/>
            <a:ext cx="8078037" cy="4673669"/>
          </a:xfrm>
          <a:prstGeom prst="rect">
            <a:avLst/>
          </a:prstGeom>
        </p:spPr>
      </p:pic>
      <p:sp>
        <p:nvSpPr>
          <p:cNvPr id="5" name="文本框 4">
            <a:extLst>
              <a:ext uri="{FF2B5EF4-FFF2-40B4-BE49-F238E27FC236}">
                <a16:creationId xmlns:a16="http://schemas.microsoft.com/office/drawing/2014/main" id="{33410773-5AA6-E10C-8415-4881DC459693}"/>
              </a:ext>
            </a:extLst>
          </p:cNvPr>
          <p:cNvSpPr txBox="1"/>
          <p:nvPr/>
        </p:nvSpPr>
        <p:spPr>
          <a:xfrm>
            <a:off x="421793" y="2291980"/>
            <a:ext cx="3081131" cy="1384995"/>
          </a:xfrm>
          <a:prstGeom prst="rect">
            <a:avLst/>
          </a:prstGeom>
          <a:noFill/>
        </p:spPr>
        <p:txBody>
          <a:bodyPr wrap="square">
            <a:spAutoFit/>
          </a:bodyPr>
          <a:lstStyle/>
          <a:p>
            <a:r>
              <a:rPr lang="zh-CN" altLang="en-US" sz="1400" dirty="0">
                <a:effectLst/>
              </a:rPr>
              <a:t>如图所示，从</a:t>
            </a:r>
            <a:r>
              <a:rPr lang="en-US" altLang="zh-CN" sz="1400" b="1" dirty="0">
                <a:effectLst/>
              </a:rPr>
              <a:t>External Knowledge</a:t>
            </a:r>
            <a:r>
              <a:rPr lang="zh-CN" altLang="en-US" sz="1400" dirty="0">
                <a:effectLst/>
              </a:rPr>
              <a:t>（外部知识）和</a:t>
            </a:r>
            <a:r>
              <a:rPr lang="en-US" altLang="zh-CN" sz="1400" b="1" dirty="0">
                <a:effectLst/>
              </a:rPr>
              <a:t>Model Adaptation</a:t>
            </a:r>
            <a:r>
              <a:rPr lang="zh-CN" altLang="en-US" sz="1400" dirty="0">
                <a:effectLst/>
              </a:rPr>
              <a:t>（模型适应）两个角度来说明这三种方法的差异。</a:t>
            </a:r>
          </a:p>
          <a:p>
            <a:br>
              <a:rPr lang="zh-CN" altLang="en-US" sz="1400" dirty="0">
                <a:effectLst/>
              </a:rPr>
            </a:br>
            <a:endParaRPr lang="zh-CN" altLang="en-US" sz="1400" dirty="0"/>
          </a:p>
        </p:txBody>
      </p:sp>
      <p:sp>
        <p:nvSpPr>
          <p:cNvPr id="9" name="文本框 8">
            <a:extLst>
              <a:ext uri="{FF2B5EF4-FFF2-40B4-BE49-F238E27FC236}">
                <a16:creationId xmlns:a16="http://schemas.microsoft.com/office/drawing/2014/main" id="{9FC26745-18EC-0E3A-C3D5-F80E6AD3686F}"/>
              </a:ext>
            </a:extLst>
          </p:cNvPr>
          <p:cNvSpPr txBox="1"/>
          <p:nvPr/>
        </p:nvSpPr>
        <p:spPr>
          <a:xfrm>
            <a:off x="335654" y="3676975"/>
            <a:ext cx="3632536" cy="2092881"/>
          </a:xfrm>
          <a:prstGeom prst="rect">
            <a:avLst/>
          </a:prstGeom>
          <a:noFill/>
        </p:spPr>
        <p:txBody>
          <a:bodyPr wrap="square">
            <a:spAutoFit/>
          </a:bodyPr>
          <a:lstStyle/>
          <a:p>
            <a:pPr marL="342900" indent="-342900">
              <a:buFont typeface="+mj-lt"/>
              <a:buAutoNum type="arabicPeriod"/>
            </a:pPr>
            <a:r>
              <a:rPr lang="zh-CN" altLang="en-US" sz="1400" dirty="0"/>
              <a:t>提示工程利用模型固有的能力，最小限度地需要外部知识和模型适应；</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en-US" altLang="zh-CN" sz="1400" dirty="0"/>
              <a:t>RAG</a:t>
            </a:r>
            <a:r>
              <a:rPr lang="zh-CN" altLang="en-US" sz="1400" dirty="0"/>
              <a:t>可以被看做是基于特定任务定制的内容做信息检索，适合精确的信息检索任务；</a:t>
            </a:r>
            <a:endParaRPr lang="en-US" altLang="zh-CN" sz="1400" dirty="0"/>
          </a:p>
          <a:p>
            <a:pPr marL="342900" indent="-342900">
              <a:buFont typeface="+mj-lt"/>
              <a:buAutoNum type="arabicPeriod"/>
            </a:pPr>
            <a:endParaRPr lang="en-US" altLang="zh-CN" sz="1400" dirty="0"/>
          </a:p>
          <a:p>
            <a:pPr marL="342900" indent="-342900">
              <a:buFont typeface="+mj-lt"/>
              <a:buAutoNum type="arabicPeriod"/>
            </a:pPr>
            <a:r>
              <a:rPr lang="zh-CN" altLang="en-US" sz="1400" dirty="0"/>
              <a:t>微调类似于内化（静态）的知识，适用于需要复制特定结构或风格的场景</a:t>
            </a:r>
            <a:r>
              <a:rPr lang="zh-CN" altLang="en-US" dirty="0"/>
              <a:t>。</a:t>
            </a:r>
          </a:p>
        </p:txBody>
      </p:sp>
      <p:sp>
        <p:nvSpPr>
          <p:cNvPr id="10" name="文本框 9">
            <a:extLst>
              <a:ext uri="{FF2B5EF4-FFF2-40B4-BE49-F238E27FC236}">
                <a16:creationId xmlns:a16="http://schemas.microsoft.com/office/drawing/2014/main" id="{4CC8ABDA-E49A-36B0-F033-B031A0E9A683}"/>
              </a:ext>
            </a:extLst>
          </p:cNvPr>
          <p:cNvSpPr txBox="1"/>
          <p:nvPr/>
        </p:nvSpPr>
        <p:spPr>
          <a:xfrm>
            <a:off x="518728" y="1088348"/>
            <a:ext cx="6122504" cy="646331"/>
          </a:xfrm>
          <a:prstGeom prst="rect">
            <a:avLst/>
          </a:prstGeom>
          <a:noFill/>
        </p:spPr>
        <p:txBody>
          <a:bodyPr wrap="square">
            <a:spAutoFit/>
          </a:bodyPr>
          <a:lstStyle/>
          <a:p>
            <a:r>
              <a:rPr lang="en-US" altLang="zh-CN" sz="3600" b="1" dirty="0"/>
              <a:t>RAG—</a:t>
            </a:r>
            <a:r>
              <a:rPr lang="zh-CN" altLang="en-US" sz="3600" b="1" dirty="0"/>
              <a:t>技术概览</a:t>
            </a:r>
            <a:endParaRPr lang="en-US" altLang="zh-CN" sz="3600" b="1" dirty="0"/>
          </a:p>
        </p:txBody>
      </p:sp>
    </p:spTree>
    <p:extLst>
      <p:ext uri="{BB962C8B-B14F-4D97-AF65-F5344CB8AC3E}">
        <p14:creationId xmlns:p14="http://schemas.microsoft.com/office/powerpoint/2010/main" val="2030448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E650E0-56AF-940A-0D42-0B052DDDF517}"/>
              </a:ext>
            </a:extLst>
          </p:cNvPr>
          <p:cNvSpPr txBox="1"/>
          <p:nvPr/>
        </p:nvSpPr>
        <p:spPr>
          <a:xfrm>
            <a:off x="518728" y="1088348"/>
            <a:ext cx="6122504" cy="646331"/>
          </a:xfrm>
          <a:prstGeom prst="rect">
            <a:avLst/>
          </a:prstGeom>
          <a:noFill/>
        </p:spPr>
        <p:txBody>
          <a:bodyPr wrap="square">
            <a:spAutoFit/>
          </a:bodyPr>
          <a:lstStyle/>
          <a:p>
            <a:r>
              <a:rPr lang="en-US" altLang="zh-CN" sz="3600" b="1" dirty="0"/>
              <a:t>RAG—</a:t>
            </a:r>
            <a:r>
              <a:rPr lang="zh-CN" altLang="en-US" sz="3600" b="1" dirty="0"/>
              <a:t>当下的应用场景</a:t>
            </a:r>
            <a:endParaRPr lang="en-US" altLang="zh-CN" sz="3600" b="1" dirty="0"/>
          </a:p>
        </p:txBody>
      </p:sp>
      <p:sp>
        <p:nvSpPr>
          <p:cNvPr id="9" name="文本框 8">
            <a:extLst>
              <a:ext uri="{FF2B5EF4-FFF2-40B4-BE49-F238E27FC236}">
                <a16:creationId xmlns:a16="http://schemas.microsoft.com/office/drawing/2014/main" id="{32ADFAB8-20BF-6D9E-D521-215BE6A2AD37}"/>
              </a:ext>
            </a:extLst>
          </p:cNvPr>
          <p:cNvSpPr txBox="1"/>
          <p:nvPr/>
        </p:nvSpPr>
        <p:spPr>
          <a:xfrm>
            <a:off x="165652" y="2739503"/>
            <a:ext cx="3364159" cy="2585323"/>
          </a:xfrm>
          <a:prstGeom prst="rect">
            <a:avLst/>
          </a:prstGeom>
          <a:noFill/>
        </p:spPr>
        <p:txBody>
          <a:bodyPr wrap="square">
            <a:spAutoFit/>
          </a:bodyPr>
          <a:lstStyle/>
          <a:p>
            <a:r>
              <a:rPr lang="zh-CN" altLang="en-US" dirty="0"/>
              <a:t>自然语言处理</a:t>
            </a:r>
            <a:endParaRPr lang="en-US" altLang="zh-CN" dirty="0"/>
          </a:p>
          <a:p>
            <a:endParaRPr lang="en-US" altLang="zh-CN" dirty="0"/>
          </a:p>
          <a:p>
            <a:pPr marL="285750" indent="-285750">
              <a:buFont typeface="Arial" panose="020B0604020202020204" pitchFamily="34" charset="0"/>
              <a:buChar char="•"/>
            </a:pPr>
            <a:r>
              <a:rPr lang="en-US" altLang="zh-CN" sz="1400" dirty="0"/>
              <a:t>	</a:t>
            </a:r>
            <a:r>
              <a:rPr lang="zh-CN" altLang="en-US" sz="1400" dirty="0"/>
              <a:t>在问答系统中，RAG通过检</a:t>
            </a:r>
            <a:r>
              <a:rPr lang="en-US" altLang="zh-CN" sz="1400" dirty="0"/>
              <a:t>	</a:t>
            </a:r>
            <a:r>
              <a:rPr lang="zh-CN" altLang="en-US" sz="1400" dirty="0"/>
              <a:t>索大量的信息并生成精准、</a:t>
            </a:r>
            <a:r>
              <a:rPr lang="en-US" altLang="zh-CN" sz="1400" dirty="0"/>
              <a:t>	</a:t>
            </a:r>
            <a:r>
              <a:rPr lang="zh-CN" altLang="en-US" sz="1400" dirty="0"/>
              <a:t>详细的答案，大幅提高了回</a:t>
            </a:r>
            <a:r>
              <a:rPr lang="en-US" altLang="zh-CN" sz="1400" dirty="0"/>
              <a:t>	</a:t>
            </a:r>
            <a:r>
              <a:rPr lang="zh-CN" altLang="en-US" sz="1400" dirty="0"/>
              <a:t>答的准确性和信息的丰富度。</a:t>
            </a:r>
            <a:endParaRPr lang="en-US" altLang="zh-CN" sz="1400" dirty="0"/>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r>
              <a:rPr lang="en-US" altLang="zh-CN" sz="1400" dirty="0"/>
              <a:t>	</a:t>
            </a:r>
            <a:r>
              <a:rPr lang="zh-CN" altLang="en-US" sz="1400" dirty="0"/>
              <a:t>在机器翻译中，RAG能够提</a:t>
            </a:r>
            <a:r>
              <a:rPr lang="en-US" altLang="zh-CN" sz="1400" dirty="0"/>
              <a:t>	</a:t>
            </a:r>
            <a:r>
              <a:rPr lang="zh-CN" altLang="en-US" sz="1400" dirty="0"/>
              <a:t>供更加准确和自然的翻译结</a:t>
            </a:r>
            <a:r>
              <a:rPr lang="en-US" altLang="zh-CN" sz="1400" dirty="0"/>
              <a:t>	</a:t>
            </a:r>
            <a:r>
              <a:rPr lang="zh-CN" altLang="en-US" sz="1400" dirty="0"/>
              <a:t>果，特别是在处理复杂文本</a:t>
            </a:r>
            <a:r>
              <a:rPr lang="en-US" altLang="zh-CN" sz="1400" dirty="0"/>
              <a:t>	</a:t>
            </a:r>
            <a:r>
              <a:rPr lang="zh-CN" altLang="en-US" sz="1400" dirty="0"/>
              <a:t>和专业术语时。</a:t>
            </a:r>
          </a:p>
        </p:txBody>
      </p:sp>
      <p:sp>
        <p:nvSpPr>
          <p:cNvPr id="13" name="文本框 12">
            <a:extLst>
              <a:ext uri="{FF2B5EF4-FFF2-40B4-BE49-F238E27FC236}">
                <a16:creationId xmlns:a16="http://schemas.microsoft.com/office/drawing/2014/main" id="{F1B4F401-A7CE-15D6-5060-0855076A6FF9}"/>
              </a:ext>
            </a:extLst>
          </p:cNvPr>
          <p:cNvSpPr txBox="1"/>
          <p:nvPr/>
        </p:nvSpPr>
        <p:spPr>
          <a:xfrm>
            <a:off x="3303104" y="2753442"/>
            <a:ext cx="3635829" cy="2369880"/>
          </a:xfrm>
          <a:prstGeom prst="rect">
            <a:avLst/>
          </a:prstGeom>
          <a:noFill/>
        </p:spPr>
        <p:txBody>
          <a:bodyPr wrap="square">
            <a:spAutoFit/>
          </a:bodyPr>
          <a:lstStyle/>
          <a:p>
            <a:r>
              <a:rPr lang="zh-CN" altLang="en-US" dirty="0"/>
              <a:t>内容创作</a:t>
            </a:r>
          </a:p>
          <a:p>
            <a:endParaRPr lang="zh-CN" altLang="en-US" dirty="0"/>
          </a:p>
          <a:p>
            <a:pPr marL="285750" indent="-285750">
              <a:buFont typeface="Arial" panose="020B0604020202020204" pitchFamily="34" charset="0"/>
              <a:buChar char="•"/>
            </a:pPr>
            <a:r>
              <a:rPr lang="en-US" altLang="zh-CN" sz="1400" dirty="0"/>
              <a:t>	RAG</a:t>
            </a:r>
            <a:r>
              <a:rPr lang="zh-CN" altLang="en-US" sz="1400" dirty="0"/>
              <a:t>在自动内容生成领域显示</a:t>
            </a:r>
            <a:r>
              <a:rPr lang="en-US" altLang="zh-CN" sz="1400" dirty="0"/>
              <a:t>	</a:t>
            </a:r>
            <a:r>
              <a:rPr lang="zh-CN" altLang="en-US" sz="1400" dirty="0"/>
              <a:t>出巨大</a:t>
            </a:r>
            <a:r>
              <a:rPr lang="en-US" altLang="zh-CN" sz="1400" dirty="0"/>
              <a:t>	</a:t>
            </a:r>
            <a:r>
              <a:rPr lang="zh-CN" altLang="en-US" sz="1400" dirty="0"/>
              <a:t>潜力，例如自动写</a:t>
            </a:r>
            <a:r>
              <a:rPr lang="en-US" altLang="zh-CN" sz="1400" dirty="0"/>
              <a:t>	</a:t>
            </a:r>
            <a:r>
              <a:rPr lang="zh-CN" altLang="en-US" sz="1400" dirty="0"/>
              <a:t>作工具和新闻生成系统。</a:t>
            </a:r>
            <a:endParaRPr lang="en-US" altLang="zh-CN" sz="1400" dirty="0"/>
          </a:p>
          <a:p>
            <a:endParaRPr lang="en-US" altLang="zh-CN" sz="1400" dirty="0"/>
          </a:p>
          <a:p>
            <a:endParaRPr lang="zh-CN" altLang="en-US" sz="1400" dirty="0"/>
          </a:p>
          <a:p>
            <a:pPr marL="285750" indent="-285750">
              <a:buFont typeface="Arial" panose="020B0604020202020204" pitchFamily="34" charset="0"/>
              <a:buChar char="•"/>
            </a:pPr>
            <a:r>
              <a:rPr lang="en-US" altLang="zh-CN" sz="1400" dirty="0"/>
              <a:t>	</a:t>
            </a:r>
            <a:r>
              <a:rPr lang="zh-CN" altLang="en-US" sz="1400" dirty="0"/>
              <a:t>它可以根据给定的主题或关键</a:t>
            </a:r>
            <a:r>
              <a:rPr lang="en-US" altLang="zh-CN" sz="1400" dirty="0"/>
              <a:t>	</a:t>
            </a:r>
            <a:r>
              <a:rPr lang="zh-CN" altLang="en-US" sz="1400" dirty="0"/>
              <a:t>词，生成丰富且有深度的文章，</a:t>
            </a:r>
            <a:r>
              <a:rPr lang="en-US" altLang="zh-CN" sz="1400" dirty="0"/>
              <a:t>	</a:t>
            </a:r>
            <a:r>
              <a:rPr lang="zh-CN" altLang="en-US" sz="1400" dirty="0"/>
              <a:t>节省大量的时间和人力资源。</a:t>
            </a:r>
          </a:p>
        </p:txBody>
      </p:sp>
      <p:sp>
        <p:nvSpPr>
          <p:cNvPr id="17" name="文本框 16">
            <a:extLst>
              <a:ext uri="{FF2B5EF4-FFF2-40B4-BE49-F238E27FC236}">
                <a16:creationId xmlns:a16="http://schemas.microsoft.com/office/drawing/2014/main" id="{7E103C55-DB7C-33B4-B97C-19939E20E2D6}"/>
              </a:ext>
            </a:extLst>
          </p:cNvPr>
          <p:cNvSpPr txBox="1"/>
          <p:nvPr/>
        </p:nvSpPr>
        <p:spPr>
          <a:xfrm>
            <a:off x="6641232" y="2686494"/>
            <a:ext cx="3087756" cy="2154436"/>
          </a:xfrm>
          <a:prstGeom prst="rect">
            <a:avLst/>
          </a:prstGeom>
          <a:noFill/>
        </p:spPr>
        <p:txBody>
          <a:bodyPr wrap="square">
            <a:spAutoFit/>
          </a:bodyPr>
          <a:lstStyle/>
          <a:p>
            <a:r>
              <a:rPr lang="zh-CN" altLang="en-US" dirty="0"/>
              <a:t>数据分析与挖掘</a:t>
            </a:r>
          </a:p>
          <a:p>
            <a:endParaRPr lang="zh-CN" altLang="en-US" dirty="0"/>
          </a:p>
          <a:p>
            <a:pPr marL="285750" indent="-285750">
              <a:buFont typeface="Arial" panose="020B0604020202020204" pitchFamily="34" charset="0"/>
              <a:buChar char="•"/>
            </a:pPr>
            <a:r>
              <a:rPr lang="en-US" altLang="zh-CN" sz="1400" dirty="0"/>
              <a:t>	RAG</a:t>
            </a:r>
            <a:r>
              <a:rPr lang="zh-CN" altLang="en-US" sz="1400" dirty="0"/>
              <a:t>能够在大规模数</a:t>
            </a:r>
            <a:r>
              <a:rPr lang="en-US" altLang="zh-CN" sz="1400" dirty="0"/>
              <a:t>	</a:t>
            </a:r>
            <a:r>
              <a:rPr lang="zh-CN" altLang="en-US" sz="1400" dirty="0"/>
              <a:t>据集中快速检索信息，</a:t>
            </a:r>
            <a:r>
              <a:rPr lang="en-US" altLang="zh-CN" sz="1400" dirty="0"/>
              <a:t>	</a:t>
            </a:r>
            <a:r>
              <a:rPr lang="zh-CN" altLang="en-US" sz="1400" dirty="0"/>
              <a:t>为数据分析提供了一</a:t>
            </a:r>
            <a:r>
              <a:rPr lang="en-US" altLang="zh-CN" sz="1400" dirty="0"/>
              <a:t>	</a:t>
            </a:r>
            <a:r>
              <a:rPr lang="zh-CN" altLang="en-US" sz="1400" dirty="0"/>
              <a:t>个强大的工具，特别</a:t>
            </a:r>
            <a:r>
              <a:rPr lang="en-US" altLang="zh-CN" sz="1400" dirty="0"/>
              <a:t>	</a:t>
            </a:r>
            <a:r>
              <a:rPr lang="zh-CN" altLang="en-US" sz="1400" dirty="0"/>
              <a:t>是在需要处理和分析</a:t>
            </a:r>
            <a:r>
              <a:rPr lang="en-US" altLang="zh-CN" sz="1400" dirty="0"/>
              <a:t>	</a:t>
            </a:r>
            <a:r>
              <a:rPr lang="zh-CN" altLang="en-US" sz="1400" dirty="0"/>
              <a:t>大量非结构化数据的</a:t>
            </a:r>
            <a:r>
              <a:rPr lang="en-US" altLang="zh-CN" sz="1400" dirty="0"/>
              <a:t>	</a:t>
            </a:r>
            <a:r>
              <a:rPr lang="zh-CN" altLang="en-US" sz="1400" dirty="0"/>
              <a:t>场景中。</a:t>
            </a:r>
          </a:p>
        </p:txBody>
      </p:sp>
      <p:sp>
        <p:nvSpPr>
          <p:cNvPr id="21" name="文本框 20">
            <a:extLst>
              <a:ext uri="{FF2B5EF4-FFF2-40B4-BE49-F238E27FC236}">
                <a16:creationId xmlns:a16="http://schemas.microsoft.com/office/drawing/2014/main" id="{FB2D39A8-AB7A-64F8-8B42-FE65CB907F22}"/>
              </a:ext>
            </a:extLst>
          </p:cNvPr>
          <p:cNvSpPr txBox="1"/>
          <p:nvPr/>
        </p:nvSpPr>
        <p:spPr>
          <a:xfrm>
            <a:off x="9428922" y="2686494"/>
            <a:ext cx="2524540" cy="2369880"/>
          </a:xfrm>
          <a:prstGeom prst="rect">
            <a:avLst/>
          </a:prstGeom>
          <a:noFill/>
        </p:spPr>
        <p:txBody>
          <a:bodyPr wrap="square">
            <a:spAutoFit/>
          </a:bodyPr>
          <a:lstStyle/>
          <a:p>
            <a:r>
              <a:rPr lang="zh-CN" altLang="en-US" dirty="0"/>
              <a:t>个性化推荐系统</a:t>
            </a:r>
          </a:p>
          <a:p>
            <a:endParaRPr lang="zh-CN" altLang="en-US" dirty="0"/>
          </a:p>
          <a:p>
            <a:pPr marL="285750" indent="-285750">
              <a:buFont typeface="Arial" panose="020B0604020202020204" pitchFamily="34" charset="0"/>
              <a:buChar char="•"/>
            </a:pPr>
            <a:r>
              <a:rPr lang="en-US" altLang="zh-CN" sz="1400" dirty="0"/>
              <a:t>	</a:t>
            </a:r>
            <a:r>
              <a:rPr lang="zh-CN" altLang="en-US" sz="1400" dirty="0"/>
              <a:t>在电子商务和在线</a:t>
            </a:r>
            <a:r>
              <a:rPr lang="en-US" altLang="zh-CN" sz="1400" dirty="0"/>
              <a:t>	</a:t>
            </a:r>
            <a:r>
              <a:rPr lang="zh-CN" altLang="en-US" sz="1400" dirty="0"/>
              <a:t>内容平台中，</a:t>
            </a:r>
            <a:r>
              <a:rPr lang="en-US" altLang="zh-CN" sz="1400" dirty="0"/>
              <a:t>RAG	</a:t>
            </a:r>
            <a:r>
              <a:rPr lang="zh-CN" altLang="en-US" sz="1400" dirty="0"/>
              <a:t>有助于提供更加个</a:t>
            </a:r>
            <a:r>
              <a:rPr lang="en-US" altLang="zh-CN" sz="1400" dirty="0"/>
              <a:t>	</a:t>
            </a:r>
            <a:r>
              <a:rPr lang="zh-CN" altLang="en-US" sz="1400" dirty="0"/>
              <a:t>性化的推荐，通过</a:t>
            </a:r>
            <a:r>
              <a:rPr lang="en-US" altLang="zh-CN" sz="1400" dirty="0"/>
              <a:t>	</a:t>
            </a:r>
            <a:r>
              <a:rPr lang="zh-CN" altLang="en-US" sz="1400" dirty="0"/>
              <a:t>理解用户的历史行</a:t>
            </a:r>
            <a:r>
              <a:rPr lang="en-US" altLang="zh-CN" sz="1400" dirty="0"/>
              <a:t>	</a:t>
            </a:r>
            <a:r>
              <a:rPr lang="zh-CN" altLang="en-US" sz="1400" dirty="0"/>
              <a:t>为和偏好来生成更</a:t>
            </a:r>
            <a:r>
              <a:rPr lang="en-US" altLang="zh-CN" sz="1400" dirty="0"/>
              <a:t>	</a:t>
            </a:r>
            <a:r>
              <a:rPr lang="zh-CN" altLang="en-US" sz="1400" dirty="0"/>
              <a:t>符合用户需求的产</a:t>
            </a:r>
            <a:r>
              <a:rPr lang="en-US" altLang="zh-CN" sz="1400" dirty="0"/>
              <a:t>	</a:t>
            </a:r>
            <a:r>
              <a:rPr lang="zh-CN" altLang="en-US" sz="1400" dirty="0"/>
              <a:t>品或内容推荐。</a:t>
            </a:r>
          </a:p>
        </p:txBody>
      </p:sp>
      <p:pic>
        <p:nvPicPr>
          <p:cNvPr id="27" name="图形 26" descr="聊天气泡 轮廓">
            <a:extLst>
              <a:ext uri="{FF2B5EF4-FFF2-40B4-BE49-F238E27FC236}">
                <a16:creationId xmlns:a16="http://schemas.microsoft.com/office/drawing/2014/main" id="{F048CDD1-6E64-3713-ACD2-C4C218E90B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5507" y="2739503"/>
            <a:ext cx="407504" cy="407504"/>
          </a:xfrm>
          <a:prstGeom prst="rect">
            <a:avLst/>
          </a:prstGeom>
        </p:spPr>
      </p:pic>
      <p:pic>
        <p:nvPicPr>
          <p:cNvPr id="29" name="图形 28" descr="报纸 轮廓">
            <a:extLst>
              <a:ext uri="{FF2B5EF4-FFF2-40B4-BE49-F238E27FC236}">
                <a16:creationId xmlns:a16="http://schemas.microsoft.com/office/drawing/2014/main" id="{6AA173FB-0A33-4B92-9B67-B005FF5FCB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6880" y="2645081"/>
            <a:ext cx="596348" cy="596348"/>
          </a:xfrm>
          <a:prstGeom prst="rect">
            <a:avLst/>
          </a:prstGeom>
        </p:spPr>
      </p:pic>
      <p:pic>
        <p:nvPicPr>
          <p:cNvPr id="31" name="图形 30" descr="统计数据 轮廓">
            <a:extLst>
              <a:ext uri="{FF2B5EF4-FFF2-40B4-BE49-F238E27FC236}">
                <a16:creationId xmlns:a16="http://schemas.microsoft.com/office/drawing/2014/main" id="{F3F97879-C8CF-D94E-D0A6-67FFA47EF3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3764" y="2602788"/>
            <a:ext cx="521331" cy="521331"/>
          </a:xfrm>
          <a:prstGeom prst="rect">
            <a:avLst/>
          </a:prstGeom>
        </p:spPr>
      </p:pic>
      <p:pic>
        <p:nvPicPr>
          <p:cNvPr id="33" name="图形 32" descr="智能手机 轮廓">
            <a:extLst>
              <a:ext uri="{FF2B5EF4-FFF2-40B4-BE49-F238E27FC236}">
                <a16:creationId xmlns:a16="http://schemas.microsoft.com/office/drawing/2014/main" id="{AD490101-3C8F-EB5F-E26D-6CF2EBAB7E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87673" y="2602788"/>
            <a:ext cx="521331" cy="521331"/>
          </a:xfrm>
          <a:prstGeom prst="rect">
            <a:avLst/>
          </a:prstGeom>
        </p:spPr>
      </p:pic>
      <p:cxnSp>
        <p:nvCxnSpPr>
          <p:cNvPr id="35" name="直接连接符 34">
            <a:extLst>
              <a:ext uri="{FF2B5EF4-FFF2-40B4-BE49-F238E27FC236}">
                <a16:creationId xmlns:a16="http://schemas.microsoft.com/office/drawing/2014/main" id="{10B01B24-9FD0-A241-67FD-C3109D1B3611}"/>
              </a:ext>
            </a:extLst>
          </p:cNvPr>
          <p:cNvCxnSpPr/>
          <p:nvPr/>
        </p:nvCxnSpPr>
        <p:spPr>
          <a:xfrm>
            <a:off x="218661" y="2739503"/>
            <a:ext cx="0" cy="43762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8BE037C-6B4C-582D-8AF8-C27B76FB4C3D}"/>
              </a:ext>
            </a:extLst>
          </p:cNvPr>
          <p:cNvCxnSpPr/>
          <p:nvPr/>
        </p:nvCxnSpPr>
        <p:spPr>
          <a:xfrm>
            <a:off x="3352800" y="2739503"/>
            <a:ext cx="0" cy="43762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539B92B-7941-D2F8-37E9-CEFDF958B784}"/>
              </a:ext>
            </a:extLst>
          </p:cNvPr>
          <p:cNvCxnSpPr/>
          <p:nvPr/>
        </p:nvCxnSpPr>
        <p:spPr>
          <a:xfrm>
            <a:off x="6680989" y="2686494"/>
            <a:ext cx="0" cy="43762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71100BE-57AA-4FAC-32CF-ACA85AC9EAE2}"/>
              </a:ext>
            </a:extLst>
          </p:cNvPr>
          <p:cNvCxnSpPr/>
          <p:nvPr/>
        </p:nvCxnSpPr>
        <p:spPr>
          <a:xfrm>
            <a:off x="9497076" y="2686494"/>
            <a:ext cx="0" cy="43762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389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3E2778-AC10-AF6B-9CC0-AF8064920D83}"/>
              </a:ext>
            </a:extLst>
          </p:cNvPr>
          <p:cNvSpPr txBox="1"/>
          <p:nvPr/>
        </p:nvSpPr>
        <p:spPr>
          <a:xfrm>
            <a:off x="518728" y="1088348"/>
            <a:ext cx="6122504" cy="646331"/>
          </a:xfrm>
          <a:prstGeom prst="rect">
            <a:avLst/>
          </a:prstGeom>
          <a:noFill/>
        </p:spPr>
        <p:txBody>
          <a:bodyPr wrap="square">
            <a:spAutoFit/>
          </a:bodyPr>
          <a:lstStyle/>
          <a:p>
            <a:r>
              <a:rPr lang="en-US" altLang="zh-CN" sz="3600" b="1" dirty="0"/>
              <a:t>RAG—</a:t>
            </a:r>
            <a:r>
              <a:rPr lang="zh-CN" altLang="en-US" sz="3600" b="1" dirty="0"/>
              <a:t>挑战</a:t>
            </a:r>
            <a:endParaRPr lang="en-US" altLang="zh-CN" sz="3600" b="1" dirty="0"/>
          </a:p>
        </p:txBody>
      </p:sp>
      <p:sp>
        <p:nvSpPr>
          <p:cNvPr id="5" name="文本框 4">
            <a:extLst>
              <a:ext uri="{FF2B5EF4-FFF2-40B4-BE49-F238E27FC236}">
                <a16:creationId xmlns:a16="http://schemas.microsoft.com/office/drawing/2014/main" id="{C0753421-17FB-CBC7-811B-EF9AF4767E5D}"/>
              </a:ext>
            </a:extLst>
          </p:cNvPr>
          <p:cNvSpPr txBox="1"/>
          <p:nvPr/>
        </p:nvSpPr>
        <p:spPr>
          <a:xfrm>
            <a:off x="518727" y="2167239"/>
            <a:ext cx="6551307" cy="4001095"/>
          </a:xfrm>
          <a:prstGeom prst="rect">
            <a:avLst/>
          </a:prstGeom>
          <a:noFill/>
        </p:spPr>
        <p:txBody>
          <a:bodyPr wrap="square">
            <a:spAutoFit/>
          </a:bodyPr>
          <a:lstStyle/>
          <a:p>
            <a:r>
              <a:rPr lang="zh-CN" altLang="en-US" sz="1600" dirty="0"/>
              <a:t>面向未来：RAG的挑战和前景虽然Retrieval-Augmented Generation（RAG）已经在多个领域取得了显著成就，但它仍面临一些挑战，同时也拥有巨大的发展潜力。</a:t>
            </a:r>
            <a:endParaRPr lang="en-US" altLang="zh-CN" sz="1600" dirty="0"/>
          </a:p>
          <a:p>
            <a:endParaRPr lang="en-US" altLang="zh-CN" sz="1600" dirty="0"/>
          </a:p>
          <a:p>
            <a:r>
              <a:rPr lang="zh-CN" altLang="en-US" sz="1600" dirty="0">
                <a:solidFill>
                  <a:schemeClr val="tx1">
                    <a:lumMod val="65000"/>
                    <a:lumOff val="35000"/>
                  </a:schemeClr>
                </a:solidFill>
              </a:rPr>
              <a:t>技术挑战</a:t>
            </a:r>
            <a:r>
              <a:rPr lang="zh-CN" altLang="en-US" dirty="0">
                <a:solidFill>
                  <a:schemeClr val="tx1">
                    <a:lumMod val="65000"/>
                    <a:lumOff val="35000"/>
                  </a:schemeClr>
                </a:solidFill>
              </a:rPr>
              <a:t>：</a:t>
            </a:r>
            <a:endParaRPr lang="en-US" altLang="zh-CN" dirty="0">
              <a:solidFill>
                <a:schemeClr val="tx1">
                  <a:lumMod val="65000"/>
                  <a:lumOff val="35000"/>
                </a:schemeClr>
              </a:solidFill>
            </a:endParaRPr>
          </a:p>
          <a:p>
            <a:endParaRPr lang="en-US" altLang="zh-CN" dirty="0"/>
          </a:p>
          <a:p>
            <a:r>
              <a:rPr lang="zh-CN" altLang="en-US" sz="1400" dirty="0"/>
              <a:t>数据依赖性：RAG的性能在很大程度上依赖于其检索的数据质量和量。如果</a:t>
            </a:r>
            <a:r>
              <a:rPr lang="en-US" altLang="zh-CN" sz="1400" dirty="0"/>
              <a:t>	   </a:t>
            </a:r>
            <a:r>
              <a:rPr lang="zh-CN" altLang="en-US" sz="1400" dirty="0"/>
              <a:t>数据不够丰富或存在偏差，RAG生成的内容可能会受到限制或误</a:t>
            </a:r>
            <a:r>
              <a:rPr lang="en-US" altLang="zh-CN" sz="1400" dirty="0"/>
              <a:t>	   </a:t>
            </a:r>
            <a:r>
              <a:rPr lang="zh-CN" altLang="en-US" sz="1400" dirty="0"/>
              <a:t>导。</a:t>
            </a:r>
            <a:endParaRPr lang="en-US" altLang="zh-CN" sz="1400" dirty="0"/>
          </a:p>
          <a:p>
            <a:endParaRPr lang="en-US" altLang="zh-CN" sz="1400" dirty="0"/>
          </a:p>
          <a:p>
            <a:r>
              <a:rPr lang="zh-CN" altLang="en-US" sz="1400" dirty="0"/>
              <a:t>处理复杂性：RAG系统处理大量数据和复杂查询时，需要强大的计算能力。</a:t>
            </a:r>
            <a:r>
              <a:rPr lang="en-US" altLang="zh-CN" sz="1400" dirty="0"/>
              <a:t>	    </a:t>
            </a:r>
            <a:r>
              <a:rPr lang="zh-CN" altLang="en-US" sz="1400" dirty="0"/>
              <a:t>优化算法以减少资源消耗和提高效率是一个持续的挑战。</a:t>
            </a:r>
            <a:endParaRPr lang="en-US" altLang="zh-CN" sz="1400" dirty="0"/>
          </a:p>
          <a:p>
            <a:endParaRPr lang="en-US" altLang="zh-CN" sz="1400" dirty="0"/>
          </a:p>
          <a:p>
            <a:r>
              <a:rPr lang="zh-CN" altLang="en-US" sz="1400" dirty="0"/>
              <a:t>伦理与责任：在生成文本时，RAG可能会无意中产生带有偏见或不准确的信</a:t>
            </a:r>
            <a:r>
              <a:rPr lang="en-US" altLang="zh-CN" sz="1400" dirty="0"/>
              <a:t>	   </a:t>
            </a:r>
            <a:r>
              <a:rPr lang="zh-CN" altLang="en-US" sz="1400" dirty="0"/>
              <a:t>息。确保RAG系统的公正性和可靠性是一个重要的伦理问题。对</a:t>
            </a:r>
            <a:r>
              <a:rPr lang="en-US" altLang="zh-CN" sz="1400" dirty="0"/>
              <a:t>	   </a:t>
            </a:r>
            <a:r>
              <a:rPr lang="zh-CN" altLang="en-US" sz="1400" dirty="0"/>
              <a:t>生成内容的责任归属也是一个需要考虑的问题，特别是在涉及敏</a:t>
            </a:r>
            <a:r>
              <a:rPr lang="en-US" altLang="zh-CN" sz="1400" dirty="0"/>
              <a:t>	   </a:t>
            </a:r>
            <a:r>
              <a:rPr lang="zh-CN" altLang="en-US" sz="1400" dirty="0"/>
              <a:t>感或有争议内容时。</a:t>
            </a:r>
            <a:endParaRPr lang="en-US" altLang="zh-CN" sz="1400" dirty="0"/>
          </a:p>
        </p:txBody>
      </p:sp>
    </p:spTree>
    <p:extLst>
      <p:ext uri="{BB962C8B-B14F-4D97-AF65-F5344CB8AC3E}">
        <p14:creationId xmlns:p14="http://schemas.microsoft.com/office/powerpoint/2010/main" val="1591434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F4BDAE-1F42-4469-BEF2-1F2C430C90E4}"/>
              </a:ext>
            </a:extLst>
          </p:cNvPr>
          <p:cNvSpPr txBox="1"/>
          <p:nvPr/>
        </p:nvSpPr>
        <p:spPr>
          <a:xfrm>
            <a:off x="518728" y="1088348"/>
            <a:ext cx="6122504" cy="646331"/>
          </a:xfrm>
          <a:prstGeom prst="rect">
            <a:avLst/>
          </a:prstGeom>
          <a:noFill/>
        </p:spPr>
        <p:txBody>
          <a:bodyPr wrap="square">
            <a:spAutoFit/>
          </a:bodyPr>
          <a:lstStyle/>
          <a:p>
            <a:r>
              <a:rPr lang="en-US" altLang="zh-CN" sz="3600" b="1" dirty="0"/>
              <a:t>RAG—</a:t>
            </a:r>
            <a:r>
              <a:rPr lang="zh-CN" altLang="en-US" sz="3600" b="1" dirty="0"/>
              <a:t>未来</a:t>
            </a:r>
            <a:endParaRPr lang="en-US" altLang="zh-CN" sz="3600" b="1" dirty="0"/>
          </a:p>
        </p:txBody>
      </p:sp>
      <p:sp>
        <p:nvSpPr>
          <p:cNvPr id="4" name="文本框 3">
            <a:extLst>
              <a:ext uri="{FF2B5EF4-FFF2-40B4-BE49-F238E27FC236}">
                <a16:creationId xmlns:a16="http://schemas.microsoft.com/office/drawing/2014/main" id="{E24F4EC0-A082-B69D-5A8B-50D71CC54BF2}"/>
              </a:ext>
            </a:extLst>
          </p:cNvPr>
          <p:cNvSpPr txBox="1"/>
          <p:nvPr/>
        </p:nvSpPr>
        <p:spPr>
          <a:xfrm>
            <a:off x="927652" y="2273781"/>
            <a:ext cx="4300631" cy="2800767"/>
          </a:xfrm>
          <a:prstGeom prst="rect">
            <a:avLst/>
          </a:prstGeom>
          <a:noFill/>
        </p:spPr>
        <p:txBody>
          <a:bodyPr wrap="square">
            <a:spAutoFit/>
          </a:bodyPr>
          <a:lstStyle/>
          <a:p>
            <a:r>
              <a:rPr lang="zh-CN" altLang="en-US" dirty="0"/>
              <a:t>未来的发展方向</a:t>
            </a:r>
            <a:endParaRPr lang="en-US" altLang="zh-CN" dirty="0"/>
          </a:p>
          <a:p>
            <a:endParaRPr lang="en-US" altLang="zh-CN" dirty="0"/>
          </a:p>
          <a:p>
            <a:r>
              <a:rPr lang="zh-CN" altLang="en-US" sz="1400" dirty="0"/>
              <a:t>增强学习能力：通过持续的学习和自我优化，RAG可以不断提高其性能，更好地适应不断变化的数据和需求。</a:t>
            </a:r>
            <a:endParaRPr lang="en-US" altLang="zh-CN" sz="1400" dirty="0"/>
          </a:p>
          <a:p>
            <a:endParaRPr lang="en-US" altLang="zh-CN" sz="1400" dirty="0"/>
          </a:p>
          <a:p>
            <a:r>
              <a:rPr lang="zh-CN" altLang="en-US" sz="1400" dirty="0"/>
              <a:t>跨领域应用：RAG的应用可能会扩展到更多领域，如教育、医疗和法律，为这些领域带来更智能的解决方案。</a:t>
            </a:r>
            <a:endParaRPr lang="en-US" altLang="zh-CN" sz="1400" dirty="0"/>
          </a:p>
          <a:p>
            <a:endParaRPr lang="en-US" altLang="zh-CN" sz="1400" dirty="0"/>
          </a:p>
          <a:p>
            <a:r>
              <a:rPr lang="zh-CN" altLang="en-US" sz="1400" dirty="0"/>
              <a:t>用户交互的优化：改进RAG与用户的交互方式，使其更加直观、个性化，提高用户体验。</a:t>
            </a:r>
          </a:p>
        </p:txBody>
      </p:sp>
      <p:cxnSp>
        <p:nvCxnSpPr>
          <p:cNvPr id="8" name="直接连接符 7">
            <a:extLst>
              <a:ext uri="{FF2B5EF4-FFF2-40B4-BE49-F238E27FC236}">
                <a16:creationId xmlns:a16="http://schemas.microsoft.com/office/drawing/2014/main" id="{2E0FEA91-167E-5878-FF07-5B4A8D221498}"/>
              </a:ext>
            </a:extLst>
          </p:cNvPr>
          <p:cNvCxnSpPr/>
          <p:nvPr/>
        </p:nvCxnSpPr>
        <p:spPr>
          <a:xfrm>
            <a:off x="927652" y="2682488"/>
            <a:ext cx="200198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图片 11" descr="图标&#10;&#10;描述已自动生成">
            <a:extLst>
              <a:ext uri="{FF2B5EF4-FFF2-40B4-BE49-F238E27FC236}">
                <a16:creationId xmlns:a16="http://schemas.microsoft.com/office/drawing/2014/main" id="{7B4D93A8-CAE1-9D8B-F180-E87B117E7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832" y="1411513"/>
            <a:ext cx="5024467" cy="5024467"/>
          </a:xfrm>
          <a:prstGeom prst="rect">
            <a:avLst/>
          </a:prstGeom>
        </p:spPr>
      </p:pic>
    </p:spTree>
    <p:extLst>
      <p:ext uri="{BB962C8B-B14F-4D97-AF65-F5344CB8AC3E}">
        <p14:creationId xmlns:p14="http://schemas.microsoft.com/office/powerpoint/2010/main" val="1217064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179778C-5B5F-B904-3E72-D983D4F7660B}"/>
              </a:ext>
            </a:extLst>
          </p:cNvPr>
          <p:cNvSpPr txBox="1"/>
          <p:nvPr/>
        </p:nvSpPr>
        <p:spPr>
          <a:xfrm>
            <a:off x="518728" y="1088348"/>
            <a:ext cx="6122504" cy="646331"/>
          </a:xfrm>
          <a:prstGeom prst="rect">
            <a:avLst/>
          </a:prstGeom>
          <a:noFill/>
        </p:spPr>
        <p:txBody>
          <a:bodyPr wrap="square">
            <a:spAutoFit/>
          </a:bodyPr>
          <a:lstStyle/>
          <a:p>
            <a:r>
              <a:rPr lang="en-US" altLang="zh-CN" sz="3600" b="1" dirty="0"/>
              <a:t>RAG</a:t>
            </a:r>
          </a:p>
        </p:txBody>
      </p:sp>
      <p:sp>
        <p:nvSpPr>
          <p:cNvPr id="3" name="文本框 2">
            <a:extLst>
              <a:ext uri="{FF2B5EF4-FFF2-40B4-BE49-F238E27FC236}">
                <a16:creationId xmlns:a16="http://schemas.microsoft.com/office/drawing/2014/main" id="{6913A375-2A2E-057C-42E7-57ECB605A8E0}"/>
              </a:ext>
            </a:extLst>
          </p:cNvPr>
          <p:cNvSpPr txBox="1"/>
          <p:nvPr/>
        </p:nvSpPr>
        <p:spPr>
          <a:xfrm>
            <a:off x="1205948" y="2424490"/>
            <a:ext cx="9780104" cy="3293209"/>
          </a:xfrm>
          <a:prstGeom prst="rect">
            <a:avLst/>
          </a:prstGeom>
          <a:noFill/>
        </p:spPr>
        <p:txBody>
          <a:bodyPr wrap="square">
            <a:spAutoFit/>
          </a:bodyPr>
          <a:lstStyle/>
          <a:p>
            <a:pPr marL="342900" indent="-342900">
              <a:buFont typeface="+mj-lt"/>
              <a:buAutoNum type="arabicPeriod"/>
            </a:pPr>
            <a:r>
              <a:rPr lang="en-US" altLang="zh-CN" sz="1600" dirty="0"/>
              <a:t>https://blog.csdn.net/weixin_38130500/article/details/135635817</a:t>
            </a:r>
          </a:p>
          <a:p>
            <a:pPr marL="342900" indent="-342900">
              <a:buFont typeface="+mj-lt"/>
              <a:buAutoNum type="arabicPeriod"/>
            </a:pPr>
            <a:r>
              <a:rPr lang="en-US" altLang="zh-CN" sz="1600" dirty="0"/>
              <a:t>https://zhuanlan.zhihu.com/p/694817477</a:t>
            </a:r>
          </a:p>
          <a:p>
            <a:pPr marL="342900" indent="-342900">
              <a:buFont typeface="+mj-lt"/>
              <a:buAutoNum type="arabicPeriod"/>
            </a:pPr>
            <a:r>
              <a:rPr lang="en-US" altLang="zh-CN" sz="1600" dirty="0"/>
              <a:t>https://blog.csdn.net/weixin_44292902/article/details/139906713</a:t>
            </a:r>
          </a:p>
          <a:p>
            <a:pPr marL="342900" indent="-342900">
              <a:buFont typeface="+mj-lt"/>
              <a:buAutoNum type="arabicPeriod"/>
            </a:pPr>
            <a:r>
              <a:rPr lang="en-US" altLang="zh-CN" sz="1600" dirty="0"/>
              <a:t>https://cloud.tencent.com/developer/article/2400670</a:t>
            </a:r>
          </a:p>
          <a:p>
            <a:pPr marL="342900" indent="-342900">
              <a:buFont typeface="+mj-lt"/>
              <a:buAutoNum type="arabicPeriod"/>
            </a:pPr>
            <a:r>
              <a:rPr lang="en-US" altLang="zh-CN" sz="1600" dirty="0"/>
              <a:t>https://thenewstack.io/3-ways-to-stop-llm-hallucinations/</a:t>
            </a:r>
          </a:p>
          <a:p>
            <a:pPr marL="342900" indent="-342900">
              <a:buFont typeface="+mj-lt"/>
              <a:buAutoNum type="arabicPeriod"/>
            </a:pPr>
            <a:r>
              <a:rPr lang="en-US" altLang="zh-CN" sz="1600" dirty="0"/>
              <a:t>https://www.simform.com/blog/reinforcement-learning-from-human-feedback/</a:t>
            </a:r>
          </a:p>
          <a:p>
            <a:pPr marL="342900" indent="-342900">
              <a:buFont typeface="+mj-lt"/>
              <a:buAutoNum type="arabicPeriod"/>
            </a:pPr>
            <a:r>
              <a:rPr lang="en-US" altLang="zh-CN" sz="1600" dirty="0"/>
              <a:t>https://masterofcode.com/blog/hallucinations-in-llms-what-you-need-to-know-before-integration#:~:text=Facilitate%20Domain%20Adaptation%20and%20Augmentation,queries%20and%20generate%20relevant%20responses.</a:t>
            </a:r>
          </a:p>
          <a:p>
            <a:pPr marL="342900" indent="-342900">
              <a:buFont typeface="+mj-lt"/>
              <a:buAutoNum type="arabicPeriod"/>
            </a:pPr>
            <a:r>
              <a:rPr lang="en-US" altLang="zh-CN" sz="1600" dirty="0"/>
              <a:t>https://medium.com/@cooper.white_86633/ai-hallucinations-the-ethical-burdens-of-using-chatgpt-5e62dd0f75c7</a:t>
            </a:r>
          </a:p>
          <a:p>
            <a:pPr marL="342900" indent="-342900">
              <a:buFont typeface="+mj-lt"/>
              <a:buAutoNum type="arabicPeriod"/>
            </a:pPr>
            <a:r>
              <a:rPr lang="en-US" altLang="zh-CN" sz="1600" dirty="0"/>
              <a:t>https://www.simform.com/blog/llm-hallucinations/</a:t>
            </a:r>
          </a:p>
          <a:p>
            <a:pPr marL="342900" indent="-342900">
              <a:buFont typeface="+mj-lt"/>
              <a:buAutoNum type="arabicPeriod"/>
            </a:pPr>
            <a:r>
              <a:rPr lang="en-US" altLang="zh-CN" sz="1600" b="0" i="0" dirty="0">
                <a:solidFill>
                  <a:srgbClr val="4D4D4D"/>
                </a:solidFill>
                <a:effectLst/>
                <a:highlight>
                  <a:srgbClr val="FFFFFF"/>
                </a:highlight>
                <a:latin typeface="-apple-system"/>
              </a:rPr>
              <a:t>《Retrieval-Augmented Generation for Large Language Models: A Survey》</a:t>
            </a:r>
            <a:endParaRPr lang="en-US" altLang="zh-CN" sz="1600" dirty="0"/>
          </a:p>
        </p:txBody>
      </p:sp>
      <p:sp>
        <p:nvSpPr>
          <p:cNvPr id="4" name="文本框 3">
            <a:extLst>
              <a:ext uri="{FF2B5EF4-FFF2-40B4-BE49-F238E27FC236}">
                <a16:creationId xmlns:a16="http://schemas.microsoft.com/office/drawing/2014/main" id="{A42C4043-680E-23A5-6615-A2E2596E435E}"/>
              </a:ext>
            </a:extLst>
          </p:cNvPr>
          <p:cNvSpPr txBox="1"/>
          <p:nvPr/>
        </p:nvSpPr>
        <p:spPr>
          <a:xfrm>
            <a:off x="1000540" y="1978403"/>
            <a:ext cx="1630017" cy="369332"/>
          </a:xfrm>
          <a:prstGeom prst="rect">
            <a:avLst/>
          </a:prstGeom>
          <a:noFill/>
        </p:spPr>
        <p:txBody>
          <a:bodyPr wrap="square" rtlCol="0">
            <a:spAutoFit/>
          </a:bodyPr>
          <a:lstStyle/>
          <a:p>
            <a:r>
              <a:rPr lang="zh-CN" altLang="en-US" dirty="0"/>
              <a:t>引用</a:t>
            </a:r>
          </a:p>
        </p:txBody>
      </p:sp>
    </p:spTree>
    <p:extLst>
      <p:ext uri="{BB962C8B-B14F-4D97-AF65-F5344CB8AC3E}">
        <p14:creationId xmlns:p14="http://schemas.microsoft.com/office/powerpoint/2010/main" val="612435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698624" y="3907988"/>
            <a:ext cx="7188509" cy="1569660"/>
          </a:xfrm>
          <a:prstGeom prst="rect">
            <a:avLst/>
          </a:prstGeom>
          <a:noFill/>
        </p:spPr>
        <p:txBody>
          <a:bodyPr wrap="square" rtlCol="0">
            <a:spAutoFit/>
          </a:bodyPr>
          <a:lstStyle/>
          <a:p>
            <a:pPr algn="ctr"/>
            <a:r>
              <a:rPr lang="zh-CN" altLang="en-US" sz="4800" b="1" dirty="0">
                <a:solidFill>
                  <a:srgbClr val="1F2B37"/>
                </a:solidFill>
                <a:latin typeface="微软雅黑" panose="020B0503020204020204" pitchFamily="34" charset="-122"/>
                <a:ea typeface="微软雅黑" panose="020B0503020204020204" pitchFamily="34" charset="-122"/>
              </a:rPr>
              <a:t>提示词模板（</a:t>
            </a:r>
            <a:r>
              <a:rPr lang="en-US" altLang="zh-CN" sz="4800" b="1" dirty="0">
                <a:solidFill>
                  <a:srgbClr val="1F2B37"/>
                </a:solidFill>
                <a:latin typeface="微软雅黑" panose="020B0503020204020204" pitchFamily="34" charset="-122"/>
                <a:ea typeface="微软雅黑" panose="020B0503020204020204" pitchFamily="34" charset="-122"/>
              </a:rPr>
              <a:t>Prompt</a:t>
            </a:r>
            <a:r>
              <a:rPr lang="zh-CN" altLang="en-US" sz="4800" b="1" dirty="0">
                <a:solidFill>
                  <a:srgbClr val="1F2B37"/>
                </a:solidFill>
                <a:latin typeface="微软雅黑" panose="020B0503020204020204" pitchFamily="34" charset="-122"/>
                <a:ea typeface="微软雅黑" panose="020B0503020204020204" pitchFamily="34" charset="-122"/>
              </a:rPr>
              <a:t>）原理讲解和使用示范</a:t>
            </a: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3155660" y="5833392"/>
            <a:ext cx="6274438" cy="369332"/>
          </a:xfrm>
          <a:prstGeom prst="rect">
            <a:avLst/>
          </a:prstGeom>
          <a:noFill/>
        </p:spPr>
        <p:txBody>
          <a:bodyPr wrap="square" rtlCol="0">
            <a:spAutoFit/>
          </a:bodyPr>
          <a:lstStyle/>
          <a:p>
            <a:pPr algn="ctr"/>
            <a:r>
              <a:rPr lang="en-US" altLang="zh-CN" dirty="0">
                <a:solidFill>
                  <a:srgbClr val="1F2B37"/>
                </a:solidFill>
                <a:latin typeface="微软雅黑" panose="020B0503020204020204" pitchFamily="34" charset="-122"/>
                <a:ea typeface="微软雅黑" panose="020B0503020204020204" pitchFamily="34" charset="-122"/>
              </a:rPr>
              <a:t>Prompt principle explanation and use demonstration</a:t>
            </a:r>
            <a:endParaRPr lang="zh-CN" altLang="en-US" dirty="0">
              <a:solidFill>
                <a:srgbClr val="1F2B3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3BC457-CAAD-35A7-CD1B-931185C26B8F}"/>
              </a:ext>
            </a:extLst>
          </p:cNvPr>
          <p:cNvPicPr>
            <a:picLocks noChangeAspect="1"/>
          </p:cNvPicPr>
          <p:nvPr/>
        </p:nvPicPr>
        <p:blipFill>
          <a:blip r:embed="rId2"/>
          <a:stretch>
            <a:fillRect/>
          </a:stretch>
        </p:blipFill>
        <p:spPr>
          <a:xfrm>
            <a:off x="643467" y="1034521"/>
            <a:ext cx="5291666" cy="4788957"/>
          </a:xfrm>
          <a:prstGeom prst="rect">
            <a:avLst/>
          </a:prstGeom>
        </p:spPr>
      </p:pic>
      <p:pic>
        <p:nvPicPr>
          <p:cNvPr id="6" name="图片 5">
            <a:extLst>
              <a:ext uri="{FF2B5EF4-FFF2-40B4-BE49-F238E27FC236}">
                <a16:creationId xmlns:a16="http://schemas.microsoft.com/office/drawing/2014/main" id="{C23CD135-689B-995A-4423-A6EE16DEC6F1}"/>
              </a:ext>
            </a:extLst>
          </p:cNvPr>
          <p:cNvPicPr>
            <a:picLocks noChangeAspect="1"/>
          </p:cNvPicPr>
          <p:nvPr/>
        </p:nvPicPr>
        <p:blipFill>
          <a:blip r:embed="rId3"/>
          <a:stretch>
            <a:fillRect/>
          </a:stretch>
        </p:blipFill>
        <p:spPr>
          <a:xfrm>
            <a:off x="6256865" y="1074209"/>
            <a:ext cx="5291667" cy="4709582"/>
          </a:xfrm>
          <a:prstGeom prst="rect">
            <a:avLst/>
          </a:prstGeom>
        </p:spPr>
      </p:pic>
    </p:spTree>
    <p:extLst>
      <p:ext uri="{BB962C8B-B14F-4D97-AF65-F5344CB8AC3E}">
        <p14:creationId xmlns:p14="http://schemas.microsoft.com/office/powerpoint/2010/main" val="118049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9316294-DF08-ED68-C1D9-2F63B54D69DD}"/>
              </a:ext>
            </a:extLst>
          </p:cNvPr>
          <p:cNvSpPr txBox="1"/>
          <p:nvPr/>
        </p:nvSpPr>
        <p:spPr>
          <a:xfrm>
            <a:off x="518728" y="1088348"/>
            <a:ext cx="6122504" cy="646331"/>
          </a:xfrm>
          <a:prstGeom prst="rect">
            <a:avLst/>
          </a:prstGeom>
          <a:noFill/>
        </p:spPr>
        <p:txBody>
          <a:bodyPr wrap="square">
            <a:spAutoFit/>
          </a:bodyPr>
          <a:lstStyle/>
          <a:p>
            <a:r>
              <a:rPr lang="zh-CN" altLang="en-US" sz="3600" b="1" dirty="0"/>
              <a:t>那到底什么是提示词</a:t>
            </a:r>
            <a:endParaRPr lang="en-US" altLang="zh-CN" sz="3600" b="1" dirty="0"/>
          </a:p>
        </p:txBody>
      </p:sp>
      <p:pic>
        <p:nvPicPr>
          <p:cNvPr id="3" name="图片 2" descr="图标&#10;&#10;描述已自动生成">
            <a:extLst>
              <a:ext uri="{FF2B5EF4-FFF2-40B4-BE49-F238E27FC236}">
                <a16:creationId xmlns:a16="http://schemas.microsoft.com/office/drawing/2014/main" id="{6B9BB962-99FE-A714-30A6-916737BEF44A}"/>
              </a:ext>
            </a:extLst>
          </p:cNvPr>
          <p:cNvPicPr>
            <a:picLocks noChangeAspect="1"/>
          </p:cNvPicPr>
          <p:nvPr/>
        </p:nvPicPr>
        <p:blipFill>
          <a:blip r:embed="rId2">
            <a:extLst>
              <a:ext uri="{28A0092B-C50C-407E-A947-70E740481C1C}">
                <a14:useLocalDpi xmlns:a14="http://schemas.microsoft.com/office/drawing/2010/main" val="0"/>
              </a:ext>
            </a:extLst>
          </a:blip>
          <a:srcRect t="1112" b="817"/>
          <a:stretch/>
        </p:blipFill>
        <p:spPr>
          <a:xfrm>
            <a:off x="10200167" y="4592890"/>
            <a:ext cx="1991833" cy="1953410"/>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pic>
        <p:nvPicPr>
          <p:cNvPr id="5" name="图片 4">
            <a:extLst>
              <a:ext uri="{FF2B5EF4-FFF2-40B4-BE49-F238E27FC236}">
                <a16:creationId xmlns:a16="http://schemas.microsoft.com/office/drawing/2014/main" id="{62AFCEDD-4DC8-4289-6167-0E484EAEA113}"/>
              </a:ext>
            </a:extLst>
          </p:cNvPr>
          <p:cNvPicPr>
            <a:picLocks noChangeAspect="1"/>
          </p:cNvPicPr>
          <p:nvPr/>
        </p:nvPicPr>
        <p:blipFill>
          <a:blip r:embed="rId3"/>
          <a:stretch>
            <a:fillRect/>
          </a:stretch>
        </p:blipFill>
        <p:spPr>
          <a:xfrm>
            <a:off x="5263285" y="1930763"/>
            <a:ext cx="5105895" cy="3192559"/>
          </a:xfrm>
          <a:prstGeom prst="rect">
            <a:avLst/>
          </a:prstGeom>
        </p:spPr>
      </p:pic>
      <p:sp>
        <p:nvSpPr>
          <p:cNvPr id="7" name="文本框 6">
            <a:extLst>
              <a:ext uri="{FF2B5EF4-FFF2-40B4-BE49-F238E27FC236}">
                <a16:creationId xmlns:a16="http://schemas.microsoft.com/office/drawing/2014/main" id="{5F50A59F-2DAF-41BF-719E-594DAC3CE0B9}"/>
              </a:ext>
            </a:extLst>
          </p:cNvPr>
          <p:cNvSpPr txBox="1"/>
          <p:nvPr/>
        </p:nvSpPr>
        <p:spPr>
          <a:xfrm>
            <a:off x="626159" y="2326713"/>
            <a:ext cx="3920756" cy="1107996"/>
          </a:xfrm>
          <a:prstGeom prst="rect">
            <a:avLst/>
          </a:prstGeom>
          <a:noFill/>
        </p:spPr>
        <p:txBody>
          <a:bodyPr wrap="square">
            <a:spAutoFit/>
          </a:bodyPr>
          <a:lstStyle/>
          <a:p>
            <a:r>
              <a:rPr lang="zh-CN" altLang="en-US" sz="1100" dirty="0"/>
              <a:t>AI 提示词（Prompt）是指在使用人工智能模型时，用户输入的文本内容，用于指导 AI 生成符合需求的输出结果。它是人类与 AI 模型进行交互、传达需求的关键桥梁。一个优质的提示词能够帮助 AI 准确理解用户意图，高效完成写作、绘画、编程等任务；而粗制滥造的提示词则可能导致 AI 输出令人失望的内容</a:t>
            </a:r>
          </a:p>
        </p:txBody>
      </p:sp>
      <p:sp>
        <p:nvSpPr>
          <p:cNvPr id="8" name="文本框 7">
            <a:extLst>
              <a:ext uri="{FF2B5EF4-FFF2-40B4-BE49-F238E27FC236}">
                <a16:creationId xmlns:a16="http://schemas.microsoft.com/office/drawing/2014/main" id="{9FD33A8E-3FEC-17EC-9C3B-F9C362D0AA80}"/>
              </a:ext>
            </a:extLst>
          </p:cNvPr>
          <p:cNvSpPr txBox="1"/>
          <p:nvPr/>
        </p:nvSpPr>
        <p:spPr>
          <a:xfrm>
            <a:off x="626159" y="3677575"/>
            <a:ext cx="4167782" cy="1569660"/>
          </a:xfrm>
          <a:prstGeom prst="rect">
            <a:avLst/>
          </a:prstGeom>
          <a:noFill/>
        </p:spPr>
        <p:txBody>
          <a:bodyPr wrap="square" rtlCol="0">
            <a:spAutoFit/>
          </a:bodyPr>
          <a:lstStyle/>
          <a:p>
            <a:r>
              <a:rPr lang="zh-CN" altLang="en-US" b="1" dirty="0"/>
              <a:t>换句话来说</a:t>
            </a:r>
            <a:r>
              <a:rPr lang="zh-CN" altLang="en-US" dirty="0"/>
              <a:t>：</a:t>
            </a:r>
            <a:endParaRPr lang="en-US" altLang="zh-CN" dirty="0"/>
          </a:p>
          <a:p>
            <a:br>
              <a:rPr lang="en-US" altLang="zh-CN" dirty="0"/>
            </a:br>
            <a:r>
              <a:rPr lang="en-US" altLang="zh-CN" dirty="0"/>
              <a:t>  </a:t>
            </a:r>
            <a:r>
              <a:rPr lang="zh-CN" altLang="en-US" sz="1400" dirty="0"/>
              <a:t>提示词就是我们与大模型沟通的基础语言，可以理解为自然语言版的编程语言，你和大模型所说的</a:t>
            </a:r>
            <a:r>
              <a:rPr lang="zh-CN" altLang="en-US" sz="1400" b="1" dirty="0"/>
              <a:t>每一句话都是提示词</a:t>
            </a:r>
            <a:r>
              <a:rPr lang="zh-CN" altLang="en-US" sz="1400" dirty="0"/>
              <a:t>。可以是短文本的，也可以是长文本的，</a:t>
            </a:r>
            <a:r>
              <a:rPr lang="zh-CN" altLang="en-US" sz="1400" b="1" dirty="0"/>
              <a:t>没有固定要求</a:t>
            </a:r>
            <a:r>
              <a:rPr lang="zh-CN" altLang="en-US" sz="1400" dirty="0"/>
              <a:t>。</a:t>
            </a:r>
          </a:p>
        </p:txBody>
      </p:sp>
    </p:spTree>
    <p:extLst>
      <p:ext uri="{BB962C8B-B14F-4D97-AF65-F5344CB8AC3E}">
        <p14:creationId xmlns:p14="http://schemas.microsoft.com/office/powerpoint/2010/main" val="414358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4795D5C-5D67-60EB-7B05-195015E889BB}"/>
              </a:ext>
            </a:extLst>
          </p:cNvPr>
          <p:cNvSpPr txBox="1"/>
          <p:nvPr/>
        </p:nvSpPr>
        <p:spPr>
          <a:xfrm>
            <a:off x="303539" y="3004090"/>
            <a:ext cx="2922104" cy="584775"/>
          </a:xfrm>
          <a:prstGeom prst="rect">
            <a:avLst/>
          </a:prstGeom>
          <a:noFill/>
        </p:spPr>
        <p:txBody>
          <a:bodyPr wrap="square" rtlCol="0">
            <a:spAutoFit/>
          </a:bodyPr>
          <a:lstStyle/>
          <a:p>
            <a:r>
              <a:rPr lang="zh-CN" altLang="en-US" sz="3200" b="1" dirty="0"/>
              <a:t>知识图谱</a:t>
            </a:r>
          </a:p>
        </p:txBody>
      </p:sp>
      <p:pic>
        <p:nvPicPr>
          <p:cNvPr id="8" name="图片 7" descr="图示&#10;&#10;低可信度描述已自动生成">
            <a:extLst>
              <a:ext uri="{FF2B5EF4-FFF2-40B4-BE49-F238E27FC236}">
                <a16:creationId xmlns:a16="http://schemas.microsoft.com/office/drawing/2014/main" id="{41534557-589A-8B23-F446-A2F0379429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121" y="795173"/>
            <a:ext cx="9412979" cy="5820358"/>
          </a:xfrm>
          <a:prstGeom prst="rect">
            <a:avLst/>
          </a:prstGeom>
        </p:spPr>
      </p:pic>
      <p:sp>
        <p:nvSpPr>
          <p:cNvPr id="10" name="文本框 9">
            <a:extLst>
              <a:ext uri="{FF2B5EF4-FFF2-40B4-BE49-F238E27FC236}">
                <a16:creationId xmlns:a16="http://schemas.microsoft.com/office/drawing/2014/main" id="{0EC50DE8-ACA7-98AA-CCD5-EAC54D1A7C6C}"/>
              </a:ext>
            </a:extLst>
          </p:cNvPr>
          <p:cNvSpPr txBox="1"/>
          <p:nvPr/>
        </p:nvSpPr>
        <p:spPr>
          <a:xfrm>
            <a:off x="383052" y="4761758"/>
            <a:ext cx="2922104" cy="1138773"/>
          </a:xfrm>
          <a:prstGeom prst="rect">
            <a:avLst/>
          </a:prstGeom>
          <a:noFill/>
        </p:spPr>
        <p:txBody>
          <a:bodyPr wrap="square" rtlCol="0">
            <a:spAutoFit/>
          </a:bodyPr>
          <a:lstStyle/>
          <a:p>
            <a:endParaRPr lang="en-US" altLang="zh-CN" sz="2000" dirty="0"/>
          </a:p>
          <a:p>
            <a:r>
              <a:rPr lang="zh-CN" altLang="en-US" sz="1600" dirty="0"/>
              <a:t>知识图谱是结构化的语义知识库，用于迅速描述物理世界中的概念及其相互关系。</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A83AF54-BBC2-C0FA-AAC3-0A845D77DA55}"/>
              </a:ext>
            </a:extLst>
          </p:cNvPr>
          <p:cNvSpPr txBox="1"/>
          <p:nvPr/>
        </p:nvSpPr>
        <p:spPr>
          <a:xfrm>
            <a:off x="518728" y="1088348"/>
            <a:ext cx="6122504" cy="646331"/>
          </a:xfrm>
          <a:prstGeom prst="rect">
            <a:avLst/>
          </a:prstGeom>
          <a:noFill/>
        </p:spPr>
        <p:txBody>
          <a:bodyPr wrap="square">
            <a:spAutoFit/>
          </a:bodyPr>
          <a:lstStyle/>
          <a:p>
            <a:r>
              <a:rPr lang="zh-CN" altLang="en-US" sz="3600" b="1" dirty="0"/>
              <a:t>提示词的意义</a:t>
            </a:r>
            <a:endParaRPr lang="en-US" altLang="zh-CN" sz="3600" b="1" dirty="0"/>
          </a:p>
        </p:txBody>
      </p:sp>
      <p:sp>
        <p:nvSpPr>
          <p:cNvPr id="4" name="文本框 3">
            <a:extLst>
              <a:ext uri="{FF2B5EF4-FFF2-40B4-BE49-F238E27FC236}">
                <a16:creationId xmlns:a16="http://schemas.microsoft.com/office/drawing/2014/main" id="{FD4234FE-01C6-BAA3-35A3-E56666B96A1C}"/>
              </a:ext>
            </a:extLst>
          </p:cNvPr>
          <p:cNvSpPr txBox="1"/>
          <p:nvPr/>
        </p:nvSpPr>
        <p:spPr>
          <a:xfrm>
            <a:off x="511562" y="2474893"/>
            <a:ext cx="6129670" cy="954107"/>
          </a:xfrm>
          <a:prstGeom prst="rect">
            <a:avLst/>
          </a:prstGeom>
          <a:noFill/>
        </p:spPr>
        <p:txBody>
          <a:bodyPr wrap="square">
            <a:spAutoFit/>
          </a:bodyPr>
          <a:lstStyle/>
          <a:p>
            <a:r>
              <a:rPr lang="zh-CN" altLang="en-US" sz="1400" dirty="0"/>
              <a:t>一个精心设计的提示词，能够最大限度地发挥 AI 模型的能力，使其生成高质量、符合预期的内容。反之，如果提示词不够清晰、具体，AI 生成的结果可能偏离用户的初衷，甚至产生误导性或有害的内容。可以说，提示词在人工智能应用中扮演着至关重要的角色，它的质量直接决定了 AI 输出内容的质量。</a:t>
            </a:r>
          </a:p>
        </p:txBody>
      </p:sp>
      <p:pic>
        <p:nvPicPr>
          <p:cNvPr id="10" name="图片 9">
            <a:extLst>
              <a:ext uri="{FF2B5EF4-FFF2-40B4-BE49-F238E27FC236}">
                <a16:creationId xmlns:a16="http://schemas.microsoft.com/office/drawing/2014/main" id="{B158C07A-BB52-71FA-AD50-B98BF40DF4EA}"/>
              </a:ext>
            </a:extLst>
          </p:cNvPr>
          <p:cNvPicPr>
            <a:picLocks noChangeAspect="1"/>
          </p:cNvPicPr>
          <p:nvPr/>
        </p:nvPicPr>
        <p:blipFill>
          <a:blip r:embed="rId2"/>
          <a:stretch>
            <a:fillRect/>
          </a:stretch>
        </p:blipFill>
        <p:spPr>
          <a:xfrm>
            <a:off x="7589005" y="2167132"/>
            <a:ext cx="3755935" cy="3748705"/>
          </a:xfrm>
          <a:prstGeom prst="rect">
            <a:avLst/>
          </a:prstGeom>
        </p:spPr>
      </p:pic>
      <p:sp>
        <p:nvSpPr>
          <p:cNvPr id="14" name="文本框 13">
            <a:extLst>
              <a:ext uri="{FF2B5EF4-FFF2-40B4-BE49-F238E27FC236}">
                <a16:creationId xmlns:a16="http://schemas.microsoft.com/office/drawing/2014/main" id="{730BF681-F91F-DC3A-5915-35508F696F20}"/>
              </a:ext>
            </a:extLst>
          </p:cNvPr>
          <p:cNvSpPr txBox="1"/>
          <p:nvPr/>
        </p:nvSpPr>
        <p:spPr>
          <a:xfrm>
            <a:off x="511562" y="4041484"/>
            <a:ext cx="6125028" cy="523220"/>
          </a:xfrm>
          <a:prstGeom prst="rect">
            <a:avLst/>
          </a:prstGeom>
          <a:noFill/>
        </p:spPr>
        <p:txBody>
          <a:bodyPr wrap="square">
            <a:spAutoFit/>
          </a:bodyPr>
          <a:lstStyle/>
          <a:p>
            <a:r>
              <a:rPr lang="zh-CN" altLang="en-US" sz="1400" dirty="0"/>
              <a:t>随着 </a:t>
            </a:r>
            <a:r>
              <a:rPr lang="en-US" altLang="zh-CN" sz="1400" dirty="0"/>
              <a:t>AI </a:t>
            </a:r>
            <a:r>
              <a:rPr lang="zh-CN" altLang="en-US" sz="1400" dirty="0"/>
              <a:t>模型变得越来越强大，提示词的设计也变得越来越关键，它已经成为了人工智能领域一门新兴的</a:t>
            </a:r>
            <a:r>
              <a:rPr lang="en-US" altLang="zh-CN" sz="1400" dirty="0"/>
              <a:t>"</a:t>
            </a:r>
            <a:r>
              <a:rPr lang="zh-CN" altLang="en-US" sz="1400" dirty="0"/>
              <a:t>艺术</a:t>
            </a:r>
            <a:r>
              <a:rPr lang="en-US" altLang="zh-CN" sz="1400" dirty="0"/>
              <a:t>"——</a:t>
            </a:r>
            <a:r>
              <a:rPr lang="zh-CN" altLang="en-US" sz="1400" b="1" dirty="0"/>
              <a:t>提示词工程</a:t>
            </a:r>
            <a:r>
              <a:rPr lang="zh-CN" altLang="en-US" sz="1400" dirty="0"/>
              <a:t>（</a:t>
            </a:r>
            <a:r>
              <a:rPr lang="en-US" altLang="zh-CN" sz="1400" dirty="0"/>
              <a:t>Prompt Engineering</a:t>
            </a:r>
            <a:r>
              <a:rPr lang="zh-CN" altLang="en-US" sz="1400" dirty="0"/>
              <a:t>）</a:t>
            </a:r>
          </a:p>
        </p:txBody>
      </p:sp>
    </p:spTree>
    <p:extLst>
      <p:ext uri="{BB962C8B-B14F-4D97-AF65-F5344CB8AC3E}">
        <p14:creationId xmlns:p14="http://schemas.microsoft.com/office/powerpoint/2010/main" val="1975092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6662FB-5068-DC22-848B-A32EDBDC4125}"/>
              </a:ext>
            </a:extLst>
          </p:cNvPr>
          <p:cNvSpPr txBox="1"/>
          <p:nvPr/>
        </p:nvSpPr>
        <p:spPr>
          <a:xfrm>
            <a:off x="518727" y="1088348"/>
            <a:ext cx="6498929" cy="646331"/>
          </a:xfrm>
          <a:prstGeom prst="rect">
            <a:avLst/>
          </a:prstGeom>
          <a:noFill/>
        </p:spPr>
        <p:txBody>
          <a:bodyPr wrap="square">
            <a:spAutoFit/>
          </a:bodyPr>
          <a:lstStyle/>
          <a:p>
            <a:r>
              <a:rPr lang="zh-CN" altLang="en-US" sz="3600" b="1" dirty="0"/>
              <a:t>提示词的基本原理和工作机制</a:t>
            </a:r>
            <a:endParaRPr lang="en-US" altLang="zh-CN" sz="3600" b="1" dirty="0"/>
          </a:p>
        </p:txBody>
      </p:sp>
      <p:sp>
        <p:nvSpPr>
          <p:cNvPr id="10" name="文本框 9">
            <a:extLst>
              <a:ext uri="{FF2B5EF4-FFF2-40B4-BE49-F238E27FC236}">
                <a16:creationId xmlns:a16="http://schemas.microsoft.com/office/drawing/2014/main" id="{F467B0E9-C2D4-7D88-157D-991E3CAECE77}"/>
              </a:ext>
            </a:extLst>
          </p:cNvPr>
          <p:cNvSpPr txBox="1"/>
          <p:nvPr/>
        </p:nvSpPr>
        <p:spPr>
          <a:xfrm>
            <a:off x="420914" y="2654746"/>
            <a:ext cx="6125028" cy="738664"/>
          </a:xfrm>
          <a:prstGeom prst="rect">
            <a:avLst/>
          </a:prstGeom>
          <a:noFill/>
        </p:spPr>
        <p:txBody>
          <a:bodyPr wrap="square">
            <a:spAutoFit/>
          </a:bodyPr>
          <a:lstStyle/>
          <a:p>
            <a:r>
              <a:rPr lang="zh-CN" altLang="en-US" sz="1400" dirty="0"/>
              <a:t>以 </a:t>
            </a:r>
            <a:r>
              <a:rPr lang="en-US" altLang="zh-CN" sz="1400" b="1" dirty="0"/>
              <a:t>GPT</a:t>
            </a:r>
            <a:r>
              <a:rPr lang="zh-CN" altLang="en-US" sz="1400" dirty="0"/>
              <a:t>（</a:t>
            </a:r>
            <a:r>
              <a:rPr lang="en-US" altLang="zh-CN" sz="1400" dirty="0"/>
              <a:t>Generative Pre-trained Transformer</a:t>
            </a:r>
            <a:r>
              <a:rPr lang="zh-CN" altLang="en-US" sz="1400" dirty="0"/>
              <a:t>）系列模型为例，它们本质上是一个</a:t>
            </a:r>
            <a:r>
              <a:rPr lang="zh-CN" altLang="en-US" sz="1400" b="1" dirty="0"/>
              <a:t>巨大的神经网络</a:t>
            </a:r>
            <a:r>
              <a:rPr lang="zh-CN" altLang="en-US" sz="1400" dirty="0"/>
              <a:t>，通过在海量文本数据上的预训练，学习了自然语言的统计规律和语义特征</a:t>
            </a:r>
          </a:p>
        </p:txBody>
      </p:sp>
      <p:sp>
        <p:nvSpPr>
          <p:cNvPr id="14" name="文本框 13">
            <a:extLst>
              <a:ext uri="{FF2B5EF4-FFF2-40B4-BE49-F238E27FC236}">
                <a16:creationId xmlns:a16="http://schemas.microsoft.com/office/drawing/2014/main" id="{0834CBAF-7318-A613-9B0E-19C25C564B46}"/>
              </a:ext>
            </a:extLst>
          </p:cNvPr>
          <p:cNvSpPr txBox="1"/>
          <p:nvPr/>
        </p:nvSpPr>
        <p:spPr>
          <a:xfrm>
            <a:off x="420914" y="4098034"/>
            <a:ext cx="6125028" cy="954107"/>
          </a:xfrm>
          <a:prstGeom prst="rect">
            <a:avLst/>
          </a:prstGeom>
          <a:noFill/>
        </p:spPr>
        <p:txBody>
          <a:bodyPr wrap="square">
            <a:spAutoFit/>
          </a:bodyPr>
          <a:lstStyle/>
          <a:p>
            <a:r>
              <a:rPr lang="zh-CN" altLang="en-US" sz="1400" dirty="0"/>
              <a:t>当我们给 </a:t>
            </a:r>
            <a:r>
              <a:rPr lang="en-US" altLang="zh-CN" sz="1400" dirty="0"/>
              <a:t>GPT </a:t>
            </a:r>
            <a:r>
              <a:rPr lang="zh-CN" altLang="en-US" sz="1400" dirty="0"/>
              <a:t>输入一个提示词时，模型会将其编码为一个</a:t>
            </a:r>
            <a:r>
              <a:rPr lang="zh-CN" altLang="en-US" sz="1400" b="1" dirty="0"/>
              <a:t>高维向量</a:t>
            </a:r>
            <a:r>
              <a:rPr lang="zh-CN" altLang="en-US" sz="1400" dirty="0"/>
              <a:t>，然后基于这个向量在神经网络中进行前向传播，预测下一个最可能出现的词。通过这种自</a:t>
            </a:r>
            <a:r>
              <a:rPr lang="zh-CN" altLang="en-US" sz="1400" b="1" dirty="0"/>
              <a:t>回归（</a:t>
            </a:r>
            <a:r>
              <a:rPr lang="en-US" altLang="zh-CN" sz="1400" b="1" dirty="0"/>
              <a:t>Auto-regressive</a:t>
            </a:r>
            <a:r>
              <a:rPr lang="zh-CN" altLang="en-US" sz="1400" b="1" dirty="0"/>
              <a:t>）的方式</a:t>
            </a:r>
            <a:r>
              <a:rPr lang="zh-CN" altLang="en-US" sz="1400" dirty="0"/>
              <a:t>，</a:t>
            </a:r>
            <a:r>
              <a:rPr lang="en-US" altLang="zh-CN" sz="1400" dirty="0"/>
              <a:t>GPT </a:t>
            </a:r>
            <a:r>
              <a:rPr lang="zh-CN" altLang="en-US" sz="1400" dirty="0"/>
              <a:t>可以根据提示词生成连贯、通顺的文本</a:t>
            </a:r>
          </a:p>
        </p:txBody>
      </p:sp>
      <p:sp>
        <p:nvSpPr>
          <p:cNvPr id="16" name="文本框 15">
            <a:extLst>
              <a:ext uri="{FF2B5EF4-FFF2-40B4-BE49-F238E27FC236}">
                <a16:creationId xmlns:a16="http://schemas.microsoft.com/office/drawing/2014/main" id="{4A8AB47A-D86D-2D9A-DD32-CF0D2ED600F9}"/>
              </a:ext>
            </a:extLst>
          </p:cNvPr>
          <p:cNvSpPr txBox="1"/>
          <p:nvPr/>
        </p:nvSpPr>
        <p:spPr>
          <a:xfrm>
            <a:off x="7133772" y="5052141"/>
            <a:ext cx="4637314" cy="861774"/>
          </a:xfrm>
          <a:prstGeom prst="rect">
            <a:avLst/>
          </a:prstGeom>
          <a:noFill/>
        </p:spPr>
        <p:txBody>
          <a:bodyPr wrap="square">
            <a:spAutoFit/>
          </a:bodyPr>
          <a:lstStyle/>
          <a:p>
            <a:r>
              <a:rPr lang="zh-CN" altLang="en-US" sz="1000" dirty="0"/>
              <a:t>【【超全300集】不愧是李宏毅教授！一口气把机器学习、深度学习、强化学习、神经网络、生成式AI给讲透了！存下吧，真的比啃书好多了！（AI人工智能_ChatGPT）】 https://www.bilibili.com/video/BV17Ge4eJEkK/?p=153&amp;share_source=copy_web&amp;vd_source=b1560a316ec9a486cde3dbbfef0ffd0f</a:t>
            </a:r>
          </a:p>
        </p:txBody>
      </p:sp>
      <p:pic>
        <p:nvPicPr>
          <p:cNvPr id="18" name="图片 17" descr="图片包含 游戏机, 食物&#10;&#10;描述已自动生成">
            <a:extLst>
              <a:ext uri="{FF2B5EF4-FFF2-40B4-BE49-F238E27FC236}">
                <a16:creationId xmlns:a16="http://schemas.microsoft.com/office/drawing/2014/main" id="{BB1E628D-CB47-CB82-1486-D422CE2F79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1056" y="5307033"/>
            <a:ext cx="1680030" cy="1680030"/>
          </a:xfrm>
          <a:prstGeom prst="rect">
            <a:avLst/>
          </a:prstGeom>
        </p:spPr>
      </p:pic>
      <p:pic>
        <p:nvPicPr>
          <p:cNvPr id="20" name="图片 19">
            <a:extLst>
              <a:ext uri="{FF2B5EF4-FFF2-40B4-BE49-F238E27FC236}">
                <a16:creationId xmlns:a16="http://schemas.microsoft.com/office/drawing/2014/main" id="{6F533EB8-F07B-6CEF-43F7-3EEDBAE3BA9C}"/>
              </a:ext>
            </a:extLst>
          </p:cNvPr>
          <p:cNvPicPr>
            <a:picLocks noChangeAspect="1"/>
          </p:cNvPicPr>
          <p:nvPr/>
        </p:nvPicPr>
        <p:blipFill>
          <a:blip r:embed="rId3"/>
          <a:stretch>
            <a:fillRect/>
          </a:stretch>
        </p:blipFill>
        <p:spPr>
          <a:xfrm>
            <a:off x="6843486" y="2124280"/>
            <a:ext cx="4927600" cy="2538260"/>
          </a:xfrm>
          <a:prstGeom prst="rect">
            <a:avLst/>
          </a:prstGeom>
        </p:spPr>
      </p:pic>
    </p:spTree>
    <p:extLst>
      <p:ext uri="{BB962C8B-B14F-4D97-AF65-F5344CB8AC3E}">
        <p14:creationId xmlns:p14="http://schemas.microsoft.com/office/powerpoint/2010/main" val="1923638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AC1EFE-10F1-9A07-A49B-F362F48B8D0A}"/>
              </a:ext>
            </a:extLst>
          </p:cNvPr>
          <p:cNvSpPr txBox="1"/>
          <p:nvPr/>
        </p:nvSpPr>
        <p:spPr>
          <a:xfrm>
            <a:off x="518727" y="1088348"/>
            <a:ext cx="6498929" cy="646331"/>
          </a:xfrm>
          <a:prstGeom prst="rect">
            <a:avLst/>
          </a:prstGeom>
          <a:noFill/>
        </p:spPr>
        <p:txBody>
          <a:bodyPr wrap="square">
            <a:spAutoFit/>
          </a:bodyPr>
          <a:lstStyle/>
          <a:p>
            <a:r>
              <a:rPr lang="zh-CN" altLang="en-US" sz="3600" b="1" dirty="0"/>
              <a:t>提示词的分类</a:t>
            </a:r>
            <a:endParaRPr lang="en-US" altLang="zh-CN" sz="3600" b="1" dirty="0"/>
          </a:p>
        </p:txBody>
      </p:sp>
      <p:sp>
        <p:nvSpPr>
          <p:cNvPr id="6" name="文本框 5">
            <a:extLst>
              <a:ext uri="{FF2B5EF4-FFF2-40B4-BE49-F238E27FC236}">
                <a16:creationId xmlns:a16="http://schemas.microsoft.com/office/drawing/2014/main" id="{8A8749A2-3B69-D664-4168-625CA8FD4FAF}"/>
              </a:ext>
            </a:extLst>
          </p:cNvPr>
          <p:cNvSpPr txBox="1"/>
          <p:nvPr/>
        </p:nvSpPr>
        <p:spPr>
          <a:xfrm>
            <a:off x="705677" y="2046904"/>
            <a:ext cx="6125028" cy="369332"/>
          </a:xfrm>
          <a:prstGeom prst="rect">
            <a:avLst/>
          </a:prstGeom>
          <a:noFill/>
        </p:spPr>
        <p:txBody>
          <a:bodyPr wrap="square">
            <a:spAutoFit/>
          </a:bodyPr>
          <a:lstStyle/>
          <a:p>
            <a:r>
              <a:rPr lang="zh-CN" altLang="en-US" dirty="0"/>
              <a:t>根据</a:t>
            </a:r>
            <a:r>
              <a:rPr lang="zh-CN" altLang="en-US" b="1" dirty="0"/>
              <a:t>应用场景</a:t>
            </a:r>
            <a:r>
              <a:rPr lang="zh-CN" altLang="en-US" dirty="0"/>
              <a:t>和</a:t>
            </a:r>
            <a:r>
              <a:rPr lang="zh-CN" altLang="en-US" b="1" dirty="0"/>
              <a:t>目的</a:t>
            </a:r>
            <a:r>
              <a:rPr lang="zh-CN" altLang="en-US" dirty="0"/>
              <a:t>不同</a:t>
            </a:r>
            <a:r>
              <a:rPr lang="en-US" altLang="zh-CN" dirty="0"/>
              <a:t>,</a:t>
            </a:r>
            <a:r>
              <a:rPr lang="zh-CN" altLang="en-US" dirty="0"/>
              <a:t>提示词可以分为以下两大类</a:t>
            </a:r>
            <a:r>
              <a:rPr lang="en-US" altLang="zh-CN" dirty="0"/>
              <a:t>:</a:t>
            </a:r>
            <a:endParaRPr lang="zh-CN" altLang="en-US" dirty="0"/>
          </a:p>
        </p:txBody>
      </p:sp>
      <p:sp>
        <p:nvSpPr>
          <p:cNvPr id="8" name="文本框 7">
            <a:extLst>
              <a:ext uri="{FF2B5EF4-FFF2-40B4-BE49-F238E27FC236}">
                <a16:creationId xmlns:a16="http://schemas.microsoft.com/office/drawing/2014/main" id="{674B007B-8947-EF1D-02A9-8A707E460E13}"/>
              </a:ext>
            </a:extLst>
          </p:cNvPr>
          <p:cNvSpPr txBox="1"/>
          <p:nvPr/>
        </p:nvSpPr>
        <p:spPr>
          <a:xfrm>
            <a:off x="814534" y="2909782"/>
            <a:ext cx="3982437" cy="2154436"/>
          </a:xfrm>
          <a:prstGeom prst="rect">
            <a:avLst/>
          </a:prstGeom>
          <a:noFill/>
        </p:spPr>
        <p:txBody>
          <a:bodyPr wrap="square">
            <a:spAutoFit/>
          </a:bodyPr>
          <a:lstStyle/>
          <a:p>
            <a:r>
              <a:rPr lang="zh-CN" altLang="en-US" dirty="0"/>
              <a:t>任务型提示词</a:t>
            </a:r>
            <a:endParaRPr lang="en-US" altLang="zh-CN" dirty="0"/>
          </a:p>
          <a:p>
            <a:pPr marL="342900" indent="-342900">
              <a:buAutoNum type="arabicPeriod"/>
            </a:pPr>
            <a:endParaRPr lang="en-US" altLang="zh-CN" dirty="0"/>
          </a:p>
          <a:p>
            <a:r>
              <a:rPr lang="zh-CN" altLang="en-US" sz="1400" dirty="0"/>
              <a:t>任务型提示词直接描述了需要 AI 完成的具体任务, 通常包含</a:t>
            </a:r>
            <a:r>
              <a:rPr lang="zh-CN" altLang="en-US" sz="1400" b="1" dirty="0"/>
              <a:t>明确的指令和目标</a:t>
            </a:r>
            <a:r>
              <a:rPr lang="zh-CN" altLang="en-US" sz="1400" dirty="0"/>
              <a:t>,AI 会根据提示词中的关键信息,在其知识库中检索、组合、生成相应的内容。任务型提示词的优势在于</a:t>
            </a:r>
            <a:r>
              <a:rPr lang="zh-CN" altLang="en-US" sz="1400" b="1" dirty="0"/>
              <a:t>目的性强</a:t>
            </a:r>
            <a:r>
              <a:rPr lang="zh-CN" altLang="en-US" sz="1400" dirty="0"/>
              <a:t>,可以相对容易地引导 AI 生成符合预期的输出。但其局限性也比较明显,即</a:t>
            </a:r>
            <a:r>
              <a:rPr lang="zh-CN" altLang="en-US" sz="1400" b="1" dirty="0"/>
              <a:t>过于依赖提示词本身</a:t>
            </a:r>
            <a:r>
              <a:rPr lang="zh-CN" altLang="en-US" sz="1400" dirty="0"/>
              <a:t>的质量</a:t>
            </a:r>
            <a:r>
              <a:rPr lang="zh-CN" altLang="en-US" sz="1400" b="1" dirty="0"/>
              <a:t>,缺乏灵活性和创造力</a:t>
            </a:r>
            <a:r>
              <a:rPr lang="zh-CN" altLang="en-US" sz="1400" dirty="0"/>
              <a:t>。</a:t>
            </a:r>
          </a:p>
        </p:txBody>
      </p:sp>
      <p:sp>
        <p:nvSpPr>
          <p:cNvPr id="10" name="文本框 9">
            <a:extLst>
              <a:ext uri="{FF2B5EF4-FFF2-40B4-BE49-F238E27FC236}">
                <a16:creationId xmlns:a16="http://schemas.microsoft.com/office/drawing/2014/main" id="{D6DB9F3D-819A-AD70-B029-53FB22754A56}"/>
              </a:ext>
            </a:extLst>
          </p:cNvPr>
          <p:cNvSpPr txBox="1"/>
          <p:nvPr/>
        </p:nvSpPr>
        <p:spPr>
          <a:xfrm>
            <a:off x="6466114" y="2909782"/>
            <a:ext cx="4506686" cy="2308324"/>
          </a:xfrm>
          <a:prstGeom prst="rect">
            <a:avLst/>
          </a:prstGeom>
          <a:noFill/>
        </p:spPr>
        <p:txBody>
          <a:bodyPr wrap="square">
            <a:spAutoFit/>
          </a:bodyPr>
          <a:lstStyle/>
          <a:p>
            <a:r>
              <a:rPr lang="zh-CN" altLang="en-US" dirty="0"/>
              <a:t>角色扮演型提示词</a:t>
            </a:r>
            <a:endParaRPr lang="en-US" altLang="zh-CN" dirty="0"/>
          </a:p>
          <a:p>
            <a:endParaRPr lang="en-US" altLang="zh-CN" sz="1400" dirty="0"/>
          </a:p>
          <a:p>
            <a:r>
              <a:rPr lang="zh-CN" altLang="en-US" sz="1400" dirty="0"/>
              <a:t>与任务型提示词不同,角色扮演型提示词并不直接描述任务,而是通过设定一个虚拟的角色或场景,让 AI 代入其中进行创作。给予了 AI </a:t>
            </a:r>
            <a:r>
              <a:rPr lang="zh-CN" altLang="en-US" sz="1400" b="1" dirty="0"/>
              <a:t>更大的想象空间和创作自由</a:t>
            </a:r>
            <a:r>
              <a:rPr lang="zh-CN" altLang="en-US" sz="1400" dirty="0"/>
              <a:t>,有助于生成更加新颖、有趣的内容。同时,通过角色扮演,AI 可以从不同视角思考问题,</a:t>
            </a:r>
            <a:r>
              <a:rPr lang="zh-CN" altLang="en-US" sz="1400" b="1" dirty="0"/>
              <a:t>提供多元化的观点和见解</a:t>
            </a:r>
            <a:r>
              <a:rPr lang="zh-CN" altLang="en-US" sz="1400" dirty="0"/>
              <a:t>。但角色扮演型提示词对 AI 的理解能力和创造力提出了更高的要求,如果设定的角色或场景</a:t>
            </a:r>
            <a:r>
              <a:rPr lang="zh-CN" altLang="en-US" sz="1400" b="1" dirty="0"/>
              <a:t>过于抽象</a:t>
            </a:r>
            <a:r>
              <a:rPr lang="zh-CN" altLang="en-US" sz="1400" dirty="0"/>
              <a:t>、复杂,AI 可能难以准确把握,导致生成的内容偏离预期。</a:t>
            </a:r>
          </a:p>
        </p:txBody>
      </p:sp>
      <p:sp>
        <p:nvSpPr>
          <p:cNvPr id="13" name="矩形: 圆角 12">
            <a:extLst>
              <a:ext uri="{FF2B5EF4-FFF2-40B4-BE49-F238E27FC236}">
                <a16:creationId xmlns:a16="http://schemas.microsoft.com/office/drawing/2014/main" id="{4DD0F742-0195-BDF3-4169-7C976785D3C1}"/>
              </a:ext>
            </a:extLst>
          </p:cNvPr>
          <p:cNvSpPr/>
          <p:nvPr/>
        </p:nvSpPr>
        <p:spPr>
          <a:xfrm>
            <a:off x="6096000" y="2524929"/>
            <a:ext cx="5091045" cy="3324328"/>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55B4AD7C-1E22-CD7B-6000-3FDF33E2269E}"/>
              </a:ext>
            </a:extLst>
          </p:cNvPr>
          <p:cNvSpPr/>
          <p:nvPr/>
        </p:nvSpPr>
        <p:spPr>
          <a:xfrm>
            <a:off x="518727" y="2531629"/>
            <a:ext cx="5091045" cy="3324328"/>
          </a:xfrm>
          <a:prstGeom prst="round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4683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0D3C274-F4B5-00E3-AFC4-DD90AB96E908}"/>
              </a:ext>
            </a:extLst>
          </p:cNvPr>
          <p:cNvSpPr txBox="1"/>
          <p:nvPr/>
        </p:nvSpPr>
        <p:spPr>
          <a:xfrm>
            <a:off x="288864" y="527692"/>
            <a:ext cx="4384736" cy="1616203"/>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altLang="zh-CN" sz="3200" b="1" kern="1200" dirty="0">
              <a:solidFill>
                <a:schemeClr val="tx1"/>
              </a:solidFill>
              <a:latin typeface="+mj-lt"/>
              <a:ea typeface="+mj-ea"/>
              <a:cs typeface="+mj-cs"/>
            </a:endParaRPr>
          </a:p>
        </p:txBody>
      </p:sp>
      <p:sp>
        <p:nvSpPr>
          <p:cNvPr id="6" name="文本框 5">
            <a:extLst>
              <a:ext uri="{FF2B5EF4-FFF2-40B4-BE49-F238E27FC236}">
                <a16:creationId xmlns:a16="http://schemas.microsoft.com/office/drawing/2014/main" id="{A7E9B9F3-0F26-3ECC-535A-D2F860B6B36A}"/>
              </a:ext>
            </a:extLst>
          </p:cNvPr>
          <p:cNvSpPr txBox="1"/>
          <p:nvPr/>
        </p:nvSpPr>
        <p:spPr>
          <a:xfrm>
            <a:off x="876693" y="2882476"/>
            <a:ext cx="3455821" cy="3447832"/>
          </a:xfrm>
          <a:prstGeom prst="rect">
            <a:avLst/>
          </a:prstGeom>
        </p:spPr>
        <p:txBody>
          <a:bodyPr vert="horz" lIns="91440" tIns="45720" rIns="91440" bIns="45720" rtlCol="0" anchor="t">
            <a:normAutofit/>
          </a:bodyPr>
          <a:lstStyle/>
          <a:p>
            <a:pPr>
              <a:lnSpc>
                <a:spcPct val="90000"/>
              </a:lnSpc>
              <a:spcAft>
                <a:spcPts val="600"/>
              </a:spcAft>
            </a:pPr>
            <a:r>
              <a:rPr lang="zh-CN" altLang="en-US" sz="1700" b="1" dirty="0">
                <a:effectLst/>
              </a:rPr>
              <a:t>入门玩家</a:t>
            </a:r>
            <a:r>
              <a:rPr lang="zh-CN" altLang="en-US" sz="1700" dirty="0">
                <a:effectLst/>
              </a:rPr>
              <a:t>：开局先抄，套用别人现成的提示词。</a:t>
            </a:r>
            <a:endParaRPr lang="en-US" altLang="zh-CN" sz="1700" dirty="0">
              <a:effectLst/>
            </a:endParaRPr>
          </a:p>
          <a:p>
            <a:pPr>
              <a:lnSpc>
                <a:spcPct val="90000"/>
              </a:lnSpc>
              <a:spcAft>
                <a:spcPts val="600"/>
              </a:spcAft>
            </a:pPr>
            <a:br>
              <a:rPr lang="en-US" altLang="zh-CN" sz="1700" dirty="0">
                <a:effectLst/>
              </a:rPr>
            </a:br>
            <a:r>
              <a:rPr lang="zh-CN" altLang="en-US" sz="1700" b="1" dirty="0">
                <a:effectLst/>
              </a:rPr>
              <a:t>中端玩家</a:t>
            </a:r>
            <a:r>
              <a:rPr lang="zh-CN" altLang="en-US" sz="1700" dirty="0">
                <a:effectLst/>
              </a:rPr>
              <a:t>：</a:t>
            </a:r>
            <a:r>
              <a:rPr lang="zh-CN" altLang="en-US" sz="1700" u="none" strike="noStrike" dirty="0">
                <a:effectLst/>
              </a:rPr>
              <a:t>学会提问</a:t>
            </a:r>
            <a:r>
              <a:rPr lang="zh-CN" altLang="en-US" sz="1700" dirty="0">
                <a:effectLst/>
              </a:rPr>
              <a:t>，创造专属自己的提示词。</a:t>
            </a:r>
            <a:endParaRPr lang="en-US" altLang="zh-CN" sz="1700" dirty="0">
              <a:effectLst/>
            </a:endParaRPr>
          </a:p>
          <a:p>
            <a:pPr>
              <a:lnSpc>
                <a:spcPct val="90000"/>
              </a:lnSpc>
              <a:spcAft>
                <a:spcPts val="600"/>
              </a:spcAft>
            </a:pPr>
            <a:br>
              <a:rPr lang="en-US" altLang="zh-CN" sz="1700" dirty="0">
                <a:effectLst/>
              </a:rPr>
            </a:br>
            <a:r>
              <a:rPr lang="zh-CN" altLang="en-US" sz="1700" b="1" dirty="0">
                <a:effectLst/>
              </a:rPr>
              <a:t>高端玩家</a:t>
            </a:r>
            <a:r>
              <a:rPr lang="zh-CN" altLang="en-US" sz="1700" dirty="0">
                <a:effectLst/>
              </a:rPr>
              <a:t>：人词合一，懂业务</a:t>
            </a:r>
            <a:r>
              <a:rPr lang="en-US" altLang="zh-CN" sz="1700" dirty="0">
                <a:effectLst/>
              </a:rPr>
              <a:t>+</a:t>
            </a:r>
            <a:r>
              <a:rPr lang="zh-CN" altLang="en-US" sz="1700" dirty="0">
                <a:effectLst/>
              </a:rPr>
              <a:t>懂技术</a:t>
            </a:r>
            <a:r>
              <a:rPr lang="en-US" altLang="zh-CN" sz="1700" dirty="0">
                <a:effectLst/>
              </a:rPr>
              <a:t>+AI</a:t>
            </a:r>
            <a:r>
              <a:rPr lang="zh-CN" altLang="en-US" sz="1700" dirty="0">
                <a:effectLst/>
              </a:rPr>
              <a:t>发烧友</a:t>
            </a:r>
            <a:r>
              <a:rPr lang="en-US" altLang="zh-CN" sz="1700" dirty="0">
                <a:effectLst/>
              </a:rPr>
              <a:t>+</a:t>
            </a:r>
            <a:r>
              <a:rPr lang="zh-CN" altLang="en-US" sz="1700" dirty="0">
                <a:effectLst/>
              </a:rPr>
              <a:t>结构化写作。</a:t>
            </a:r>
          </a:p>
          <a:p>
            <a:pPr>
              <a:lnSpc>
                <a:spcPct val="90000"/>
              </a:lnSpc>
              <a:spcAft>
                <a:spcPts val="600"/>
              </a:spcAft>
            </a:pPr>
            <a:br>
              <a:rPr lang="en-US" altLang="zh-CN" sz="1700" dirty="0">
                <a:effectLst/>
              </a:rPr>
            </a:br>
            <a:endParaRPr lang="en-US" altLang="zh-CN" sz="1700" dirty="0"/>
          </a:p>
        </p:txBody>
      </p:sp>
      <p:pic>
        <p:nvPicPr>
          <p:cNvPr id="8" name="图片 7">
            <a:extLst>
              <a:ext uri="{FF2B5EF4-FFF2-40B4-BE49-F238E27FC236}">
                <a16:creationId xmlns:a16="http://schemas.microsoft.com/office/drawing/2014/main" id="{57BD4A74-C53F-6AEC-1A92-93A71DB68C82}"/>
              </a:ext>
            </a:extLst>
          </p:cNvPr>
          <p:cNvPicPr>
            <a:picLocks noChangeAspect="1"/>
          </p:cNvPicPr>
          <p:nvPr/>
        </p:nvPicPr>
        <p:blipFill>
          <a:blip r:embed="rId2"/>
          <a:stretch>
            <a:fillRect/>
          </a:stretch>
        </p:blipFill>
        <p:spPr>
          <a:xfrm>
            <a:off x="5338206" y="2342621"/>
            <a:ext cx="6389346" cy="3098832"/>
          </a:xfrm>
          <a:prstGeom prst="rect">
            <a:avLst/>
          </a:prstGeom>
        </p:spPr>
      </p:pic>
      <p:grpSp>
        <p:nvGrpSpPr>
          <p:cNvPr id="13" name="Group 12">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4" name="Rectangle 13">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文本框 8">
            <a:extLst>
              <a:ext uri="{FF2B5EF4-FFF2-40B4-BE49-F238E27FC236}">
                <a16:creationId xmlns:a16="http://schemas.microsoft.com/office/drawing/2014/main" id="{83DED3D9-2AB0-E2DD-587D-CE3F018D9C69}"/>
              </a:ext>
            </a:extLst>
          </p:cNvPr>
          <p:cNvSpPr txBox="1"/>
          <p:nvPr/>
        </p:nvSpPr>
        <p:spPr>
          <a:xfrm>
            <a:off x="518727" y="1088348"/>
            <a:ext cx="6498929" cy="590931"/>
          </a:xfrm>
          <a:prstGeom prst="rect">
            <a:avLst/>
          </a:prstGeom>
          <a:noFill/>
        </p:spPr>
        <p:txBody>
          <a:bodyPr wrap="square">
            <a:spAutoFit/>
          </a:bodyPr>
          <a:lstStyle/>
          <a:p>
            <a:pPr>
              <a:lnSpc>
                <a:spcPct val="90000"/>
              </a:lnSpc>
              <a:spcBef>
                <a:spcPct val="0"/>
              </a:spcBef>
              <a:spcAft>
                <a:spcPts val="600"/>
              </a:spcAft>
            </a:pPr>
            <a:r>
              <a:rPr lang="zh-CN" altLang="en-US" sz="3600" b="1" dirty="0"/>
              <a:t>提示词也有使用段位</a:t>
            </a:r>
            <a:endParaRPr lang="en-US" altLang="zh-CN" sz="3600" b="1" dirty="0"/>
          </a:p>
        </p:txBody>
      </p:sp>
    </p:spTree>
    <p:extLst>
      <p:ext uri="{BB962C8B-B14F-4D97-AF65-F5344CB8AC3E}">
        <p14:creationId xmlns:p14="http://schemas.microsoft.com/office/powerpoint/2010/main" val="272793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7CCD267-6F00-E7CB-0DF0-2FDABAD9A544}"/>
              </a:ext>
            </a:extLst>
          </p:cNvPr>
          <p:cNvSpPr txBox="1"/>
          <p:nvPr/>
        </p:nvSpPr>
        <p:spPr>
          <a:xfrm>
            <a:off x="518727" y="2034614"/>
            <a:ext cx="5392058" cy="923330"/>
          </a:xfrm>
          <a:prstGeom prst="rect">
            <a:avLst/>
          </a:prstGeom>
          <a:noFill/>
        </p:spPr>
        <p:txBody>
          <a:bodyPr wrap="square">
            <a:spAutoFit/>
          </a:bodyPr>
          <a:lstStyle/>
          <a:p>
            <a:r>
              <a:rPr lang="en-US" altLang="zh-CN" dirty="0"/>
              <a:t>Matt Nigh</a:t>
            </a:r>
            <a:r>
              <a:rPr lang="zh-CN" altLang="en-US" dirty="0"/>
              <a:t>的</a:t>
            </a:r>
            <a:r>
              <a:rPr lang="en-US" altLang="zh-CN" dirty="0"/>
              <a:t>CRISPE</a:t>
            </a:r>
            <a:r>
              <a:rPr lang="zh-CN" altLang="en-US" dirty="0"/>
              <a:t>框架是一个用于编写复杂内容</a:t>
            </a:r>
            <a:r>
              <a:rPr lang="en-US" altLang="zh-CN" dirty="0"/>
              <a:t>prompt</a:t>
            </a:r>
            <a:r>
              <a:rPr lang="zh-CN" altLang="en-US" dirty="0"/>
              <a:t>的工具。</a:t>
            </a:r>
            <a:r>
              <a:rPr lang="en-US" altLang="zh-CN" dirty="0"/>
              <a:t>CRISPE</a:t>
            </a:r>
            <a:r>
              <a:rPr lang="zh-CN" altLang="en-US" dirty="0"/>
              <a:t>是一个首字母缩写词，代表以下几个方面</a:t>
            </a:r>
          </a:p>
        </p:txBody>
      </p:sp>
      <p:sp>
        <p:nvSpPr>
          <p:cNvPr id="10" name="文本框 9">
            <a:extLst>
              <a:ext uri="{FF2B5EF4-FFF2-40B4-BE49-F238E27FC236}">
                <a16:creationId xmlns:a16="http://schemas.microsoft.com/office/drawing/2014/main" id="{8D322964-7C4B-A039-2C2D-C2BDE5EF4E1E}"/>
              </a:ext>
            </a:extLst>
          </p:cNvPr>
          <p:cNvSpPr txBox="1"/>
          <p:nvPr/>
        </p:nvSpPr>
        <p:spPr>
          <a:xfrm>
            <a:off x="518727" y="1088348"/>
            <a:ext cx="6498929" cy="590931"/>
          </a:xfrm>
          <a:prstGeom prst="rect">
            <a:avLst/>
          </a:prstGeom>
          <a:noFill/>
        </p:spPr>
        <p:txBody>
          <a:bodyPr wrap="square">
            <a:spAutoFit/>
          </a:bodyPr>
          <a:lstStyle/>
          <a:p>
            <a:pPr>
              <a:lnSpc>
                <a:spcPct val="90000"/>
              </a:lnSpc>
              <a:spcBef>
                <a:spcPct val="0"/>
              </a:spcBef>
              <a:spcAft>
                <a:spcPts val="600"/>
              </a:spcAft>
            </a:pPr>
            <a:r>
              <a:rPr lang="zh-CN" altLang="en-US" sz="3600" b="1" dirty="0"/>
              <a:t>提示词写作的 </a:t>
            </a:r>
            <a:r>
              <a:rPr lang="en-US" altLang="zh-CN" sz="3600" b="1" dirty="0"/>
              <a:t>CRISPE </a:t>
            </a:r>
            <a:r>
              <a:rPr lang="zh-CN" altLang="en-US" sz="3600" b="1" dirty="0"/>
              <a:t>原则</a:t>
            </a:r>
            <a:endParaRPr lang="en-US" altLang="zh-CN" sz="3600" b="1" dirty="0"/>
          </a:p>
        </p:txBody>
      </p:sp>
      <p:sp>
        <p:nvSpPr>
          <p:cNvPr id="15" name="文本框 14">
            <a:extLst>
              <a:ext uri="{FF2B5EF4-FFF2-40B4-BE49-F238E27FC236}">
                <a16:creationId xmlns:a16="http://schemas.microsoft.com/office/drawing/2014/main" id="{1B3ECD73-EB87-042A-1A07-B15B836F3848}"/>
              </a:ext>
            </a:extLst>
          </p:cNvPr>
          <p:cNvSpPr txBox="1"/>
          <p:nvPr/>
        </p:nvSpPr>
        <p:spPr>
          <a:xfrm>
            <a:off x="518727" y="3884253"/>
            <a:ext cx="6129670" cy="2031325"/>
          </a:xfrm>
          <a:prstGeom prst="rect">
            <a:avLst/>
          </a:prstGeom>
          <a:noFill/>
        </p:spPr>
        <p:txBody>
          <a:bodyPr wrap="square">
            <a:spAutoFit/>
          </a:bodyPr>
          <a:lstStyle/>
          <a:p>
            <a:r>
              <a:rPr lang="zh-CN" altLang="en-US" sz="1400" dirty="0"/>
              <a:t>CR（能力与角色）：定义你希望ChatGPT扮演的角色和其能力范围。</a:t>
            </a:r>
            <a:endParaRPr lang="en-US" altLang="zh-CN" sz="1400" dirty="0"/>
          </a:p>
          <a:p>
            <a:endParaRPr lang="en-US" altLang="zh-CN" sz="1400" dirty="0"/>
          </a:p>
          <a:p>
            <a:r>
              <a:rPr lang="zh-CN" altLang="en-US" sz="1400" dirty="0"/>
              <a:t>I（洞察）：提供背景信息和上下文以指导ChatGPT。</a:t>
            </a:r>
            <a:endParaRPr lang="en-US" altLang="zh-CN" sz="1400" dirty="0"/>
          </a:p>
          <a:p>
            <a:endParaRPr lang="en-US" altLang="zh-CN" sz="1400" dirty="0"/>
          </a:p>
          <a:p>
            <a:r>
              <a:rPr lang="zh-CN" altLang="en-US" sz="1400" dirty="0"/>
              <a:t>S（陈述）：明确指出你希望ChatGPT执行的任务。</a:t>
            </a:r>
            <a:endParaRPr lang="en-US" altLang="zh-CN" sz="1400" dirty="0"/>
          </a:p>
          <a:p>
            <a:endParaRPr lang="en-US" altLang="zh-CN" sz="1400" dirty="0"/>
          </a:p>
          <a:p>
            <a:r>
              <a:rPr lang="zh-CN" altLang="en-US" sz="1400" dirty="0"/>
              <a:t>P（个性）：设定ChatGPT回答的风格或方式。</a:t>
            </a:r>
            <a:endParaRPr lang="en-US" altLang="zh-CN" sz="1400" dirty="0"/>
          </a:p>
          <a:p>
            <a:endParaRPr lang="en-US" altLang="zh-CN" sz="1400" dirty="0"/>
          </a:p>
          <a:p>
            <a:r>
              <a:rPr lang="zh-CN" altLang="en-US" sz="1400" dirty="0"/>
              <a:t>E（实验）：让ChatGPT提供多种可能的答案选项。</a:t>
            </a:r>
          </a:p>
        </p:txBody>
      </p:sp>
      <p:sp>
        <p:nvSpPr>
          <p:cNvPr id="19" name="文本框 18">
            <a:extLst>
              <a:ext uri="{FF2B5EF4-FFF2-40B4-BE49-F238E27FC236}">
                <a16:creationId xmlns:a16="http://schemas.microsoft.com/office/drawing/2014/main" id="{923CE361-FA53-20AD-4448-687206630806}"/>
              </a:ext>
            </a:extLst>
          </p:cNvPr>
          <p:cNvSpPr txBox="1"/>
          <p:nvPr/>
        </p:nvSpPr>
        <p:spPr>
          <a:xfrm>
            <a:off x="6096000" y="4830990"/>
            <a:ext cx="6040623" cy="1446550"/>
          </a:xfrm>
          <a:prstGeom prst="rect">
            <a:avLst/>
          </a:prstGeom>
          <a:noFill/>
        </p:spPr>
        <p:txBody>
          <a:bodyPr wrap="square">
            <a:spAutoFit/>
          </a:bodyPr>
          <a:lstStyle/>
          <a:p>
            <a:r>
              <a:rPr lang="zh-CN" altLang="en-US" dirty="0"/>
              <a:t> </a:t>
            </a:r>
            <a:r>
              <a:rPr lang="zh-CN" altLang="en-US" sz="1400" dirty="0"/>
              <a:t>作为一个专业研究气候变化的科学家（CR：能力与角色）</a:t>
            </a:r>
            <a:endParaRPr lang="en-US" altLang="zh-CN" sz="1400" dirty="0"/>
          </a:p>
          <a:p>
            <a:r>
              <a:rPr lang="zh-CN" altLang="en-US" sz="1400" dirty="0"/>
              <a:t>请基于当前的科学共识和最新的研究数据（I：洞察）</a:t>
            </a:r>
            <a:endParaRPr lang="en-US" altLang="zh-CN" sz="1400" dirty="0"/>
          </a:p>
          <a:p>
            <a:r>
              <a:rPr lang="zh-CN" altLang="en-US" sz="1400" dirty="0"/>
              <a:t>撰写一篇详细且科学严谨的报告（S：陈述）</a:t>
            </a:r>
            <a:endParaRPr lang="en-US" altLang="zh-CN" sz="1400" dirty="0"/>
          </a:p>
          <a:p>
            <a:r>
              <a:rPr lang="zh-CN" altLang="en-US" sz="1400" dirty="0"/>
              <a:t>内容需涵盖气候变化的原因、影响以及可能的解决方案。请采用客观且权威的写作风格（P：个性）</a:t>
            </a:r>
            <a:endParaRPr lang="en-US" altLang="zh-CN" sz="1400" dirty="0"/>
          </a:p>
          <a:p>
            <a:r>
              <a:rPr lang="zh-CN" altLang="en-US" sz="1400" dirty="0"/>
              <a:t>并提供几种不同的结构和论点供选择（E：实验）。</a:t>
            </a:r>
          </a:p>
        </p:txBody>
      </p:sp>
      <p:sp>
        <p:nvSpPr>
          <p:cNvPr id="20" name="文本框 19">
            <a:extLst>
              <a:ext uri="{FF2B5EF4-FFF2-40B4-BE49-F238E27FC236}">
                <a16:creationId xmlns:a16="http://schemas.microsoft.com/office/drawing/2014/main" id="{C2F6CEA4-6DB8-848D-97E4-AD32036ED438}"/>
              </a:ext>
            </a:extLst>
          </p:cNvPr>
          <p:cNvSpPr txBox="1"/>
          <p:nvPr/>
        </p:nvSpPr>
        <p:spPr>
          <a:xfrm>
            <a:off x="6096000" y="4530583"/>
            <a:ext cx="2062716" cy="369332"/>
          </a:xfrm>
          <a:prstGeom prst="rect">
            <a:avLst/>
          </a:prstGeom>
          <a:noFill/>
        </p:spPr>
        <p:txBody>
          <a:bodyPr wrap="square" rtlCol="0">
            <a:spAutoFit/>
          </a:bodyPr>
          <a:lstStyle/>
          <a:p>
            <a:r>
              <a:rPr lang="zh-CN" altLang="en-US" dirty="0"/>
              <a:t>示例</a:t>
            </a:r>
          </a:p>
        </p:txBody>
      </p:sp>
      <p:pic>
        <p:nvPicPr>
          <p:cNvPr id="22" name="图片 21">
            <a:extLst>
              <a:ext uri="{FF2B5EF4-FFF2-40B4-BE49-F238E27FC236}">
                <a16:creationId xmlns:a16="http://schemas.microsoft.com/office/drawing/2014/main" id="{44A60E1D-4801-DAFD-8D5C-57B748D64FDD}"/>
              </a:ext>
            </a:extLst>
          </p:cNvPr>
          <p:cNvPicPr>
            <a:picLocks noChangeAspect="1"/>
          </p:cNvPicPr>
          <p:nvPr/>
        </p:nvPicPr>
        <p:blipFill>
          <a:blip r:embed="rId2"/>
          <a:stretch>
            <a:fillRect/>
          </a:stretch>
        </p:blipFill>
        <p:spPr>
          <a:xfrm>
            <a:off x="6476764" y="2068752"/>
            <a:ext cx="4648438" cy="2311628"/>
          </a:xfrm>
          <a:prstGeom prst="rect">
            <a:avLst/>
          </a:prstGeom>
        </p:spPr>
      </p:pic>
    </p:spTree>
    <p:extLst>
      <p:ext uri="{BB962C8B-B14F-4D97-AF65-F5344CB8AC3E}">
        <p14:creationId xmlns:p14="http://schemas.microsoft.com/office/powerpoint/2010/main" val="1302564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C2711B-D84D-AE90-B2A3-6322097F8C75}"/>
              </a:ext>
            </a:extLst>
          </p:cNvPr>
          <p:cNvPicPr>
            <a:picLocks noChangeAspect="1"/>
          </p:cNvPicPr>
          <p:nvPr/>
        </p:nvPicPr>
        <p:blipFill>
          <a:blip r:embed="rId2"/>
          <a:stretch>
            <a:fillRect/>
          </a:stretch>
        </p:blipFill>
        <p:spPr>
          <a:xfrm>
            <a:off x="457202" y="383710"/>
            <a:ext cx="5426764" cy="2781217"/>
          </a:xfrm>
          <a:prstGeom prst="rect">
            <a:avLst/>
          </a:prstGeom>
        </p:spPr>
      </p:pic>
      <p:pic>
        <p:nvPicPr>
          <p:cNvPr id="6" name="图片 5">
            <a:extLst>
              <a:ext uri="{FF2B5EF4-FFF2-40B4-BE49-F238E27FC236}">
                <a16:creationId xmlns:a16="http://schemas.microsoft.com/office/drawing/2014/main" id="{692A9B6D-5129-D722-944A-BB116A0960DC}"/>
              </a:ext>
            </a:extLst>
          </p:cNvPr>
          <p:cNvPicPr>
            <a:picLocks noChangeAspect="1"/>
          </p:cNvPicPr>
          <p:nvPr/>
        </p:nvPicPr>
        <p:blipFill>
          <a:blip r:embed="rId3"/>
          <a:stretch>
            <a:fillRect/>
          </a:stretch>
        </p:blipFill>
        <p:spPr>
          <a:xfrm>
            <a:off x="457201" y="4115960"/>
            <a:ext cx="5426764" cy="1790831"/>
          </a:xfrm>
          <a:prstGeom prst="rect">
            <a:avLst/>
          </a:prstGeom>
        </p:spPr>
      </p:pic>
      <p:sp>
        <p:nvSpPr>
          <p:cNvPr id="20" name="Rectangle 1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descr="图标&#10;&#10;描述已自动生成">
            <a:extLst>
              <a:ext uri="{FF2B5EF4-FFF2-40B4-BE49-F238E27FC236}">
                <a16:creationId xmlns:a16="http://schemas.microsoft.com/office/drawing/2014/main" id="{18F65AD0-429B-1F93-599F-0DD5DFB46821}"/>
              </a:ext>
            </a:extLst>
          </p:cNvPr>
          <p:cNvPicPr>
            <a:picLocks noChangeAspect="1"/>
          </p:cNvPicPr>
          <p:nvPr/>
        </p:nvPicPr>
        <p:blipFill>
          <a:blip r:embed="rId4">
            <a:extLst>
              <a:ext uri="{28A0092B-C50C-407E-A947-70E740481C1C}">
                <a14:useLocalDpi xmlns:a14="http://schemas.microsoft.com/office/drawing/2010/main" val="0"/>
              </a:ext>
            </a:extLst>
          </a:blip>
          <a:srcRect t="1112" b="817"/>
          <a:stretch/>
        </p:blipFill>
        <p:spPr>
          <a:xfrm>
            <a:off x="6308034" y="695654"/>
            <a:ext cx="5426764" cy="5322081"/>
          </a:xfrm>
          <a:prstGeom prst="rect">
            <a:avLst/>
          </a:prstGeom>
        </p:spPr>
      </p:pic>
      <p:sp>
        <p:nvSpPr>
          <p:cNvPr id="8" name="文本框 7">
            <a:extLst>
              <a:ext uri="{FF2B5EF4-FFF2-40B4-BE49-F238E27FC236}">
                <a16:creationId xmlns:a16="http://schemas.microsoft.com/office/drawing/2014/main" id="{29CD11E6-A370-0D6D-1E70-74EE1A91DFC9}"/>
              </a:ext>
            </a:extLst>
          </p:cNvPr>
          <p:cNvSpPr txBox="1"/>
          <p:nvPr/>
        </p:nvSpPr>
        <p:spPr>
          <a:xfrm>
            <a:off x="6308034" y="915300"/>
            <a:ext cx="4318402" cy="523220"/>
          </a:xfrm>
          <a:prstGeom prst="rect">
            <a:avLst/>
          </a:prstGeom>
          <a:noFill/>
        </p:spPr>
        <p:txBody>
          <a:bodyPr wrap="square" rtlCol="0">
            <a:spAutoFit/>
          </a:bodyPr>
          <a:lstStyle/>
          <a:p>
            <a:r>
              <a:rPr lang="zh-CN" altLang="en-US" sz="2800" b="1" dirty="0"/>
              <a:t>那这些又是什么？？？</a:t>
            </a:r>
          </a:p>
        </p:txBody>
      </p:sp>
    </p:spTree>
    <p:extLst>
      <p:ext uri="{BB962C8B-B14F-4D97-AF65-F5344CB8AC3E}">
        <p14:creationId xmlns:p14="http://schemas.microsoft.com/office/powerpoint/2010/main" val="3929328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2DD6FC-D55F-ECA4-A251-95CA07B81D41}"/>
              </a:ext>
            </a:extLst>
          </p:cNvPr>
          <p:cNvSpPr txBox="1"/>
          <p:nvPr/>
        </p:nvSpPr>
        <p:spPr>
          <a:xfrm>
            <a:off x="518727" y="1088348"/>
            <a:ext cx="6498929" cy="590931"/>
          </a:xfrm>
          <a:prstGeom prst="rect">
            <a:avLst/>
          </a:prstGeom>
          <a:noFill/>
        </p:spPr>
        <p:txBody>
          <a:bodyPr wrap="square">
            <a:spAutoFit/>
          </a:bodyPr>
          <a:lstStyle/>
          <a:p>
            <a:pPr>
              <a:lnSpc>
                <a:spcPct val="90000"/>
              </a:lnSpc>
              <a:spcBef>
                <a:spcPct val="0"/>
              </a:spcBef>
              <a:spcAft>
                <a:spcPts val="600"/>
              </a:spcAft>
            </a:pPr>
            <a:r>
              <a:rPr lang="zh-CN" altLang="en-US" sz="3600" b="1" dirty="0"/>
              <a:t>提示词的相关网站</a:t>
            </a:r>
            <a:endParaRPr lang="en-US" altLang="zh-CN" sz="3600" b="1" dirty="0"/>
          </a:p>
        </p:txBody>
      </p:sp>
      <p:sp>
        <p:nvSpPr>
          <p:cNvPr id="14" name="文本框 13">
            <a:extLst>
              <a:ext uri="{FF2B5EF4-FFF2-40B4-BE49-F238E27FC236}">
                <a16:creationId xmlns:a16="http://schemas.microsoft.com/office/drawing/2014/main" id="{E29B1C78-8CE4-7145-78F8-B3792EC66099}"/>
              </a:ext>
            </a:extLst>
          </p:cNvPr>
          <p:cNvSpPr txBox="1"/>
          <p:nvPr/>
        </p:nvSpPr>
        <p:spPr>
          <a:xfrm>
            <a:off x="895152" y="2723321"/>
            <a:ext cx="6122504" cy="2031325"/>
          </a:xfrm>
          <a:prstGeom prst="rect">
            <a:avLst/>
          </a:prstGeom>
          <a:noFill/>
        </p:spPr>
        <p:txBody>
          <a:bodyPr wrap="square">
            <a:spAutoFit/>
          </a:bodyPr>
          <a:lstStyle/>
          <a:p>
            <a:r>
              <a:rPr lang="en-US" altLang="zh-CN" dirty="0">
                <a:hlinkClick r:id="rId2"/>
              </a:rPr>
              <a:t>https://promptnice.com/market?orderSort=%E6%9C%80%E7%83%AD</a:t>
            </a:r>
            <a:endParaRPr lang="en-US" altLang="zh-CN" dirty="0"/>
          </a:p>
          <a:p>
            <a:r>
              <a:rPr lang="en-US" altLang="zh-CN" dirty="0">
                <a:hlinkClick r:id="rId3"/>
              </a:rPr>
              <a:t>https://publicprompts.art/</a:t>
            </a:r>
            <a:endParaRPr lang="en-US" altLang="zh-CN" dirty="0"/>
          </a:p>
          <a:p>
            <a:r>
              <a:rPr lang="en-US" altLang="zh-CN" dirty="0">
                <a:hlinkClick r:id="rId4"/>
              </a:rPr>
              <a:t>https://learningprompt.wiki/</a:t>
            </a:r>
            <a:endParaRPr lang="en-US" altLang="zh-CN" dirty="0"/>
          </a:p>
          <a:p>
            <a:r>
              <a:rPr lang="en-US" altLang="zh-CN" dirty="0">
                <a:hlinkClick r:id="rId5"/>
              </a:rPr>
              <a:t>https://aixiaolei.github.io/aigc-act2prompt/</a:t>
            </a:r>
            <a:endParaRPr lang="en-US" altLang="zh-CN" dirty="0"/>
          </a:p>
          <a:p>
            <a:r>
              <a:rPr lang="en-US" altLang="zh-CN" b="0" i="0" u="none" strike="noStrike" dirty="0">
                <a:solidFill>
                  <a:srgbClr val="4EA1DB"/>
                </a:solidFill>
                <a:effectLst/>
                <a:highlight>
                  <a:srgbClr val="FFFFFF"/>
                </a:highlight>
                <a:latin typeface="-apple-system"/>
                <a:hlinkClick r:id="rId6" tooltip="https://flowgpt.com/"/>
              </a:rPr>
              <a:t>https://flowgpt.com/</a:t>
            </a:r>
            <a:endParaRPr lang="en-US" altLang="zh-CN" b="0" i="0" u="none" strike="noStrike" dirty="0">
              <a:solidFill>
                <a:srgbClr val="4EA1DB"/>
              </a:solidFill>
              <a:effectLst/>
              <a:highlight>
                <a:srgbClr val="FFFFFF"/>
              </a:highlight>
              <a:latin typeface="-apple-system"/>
            </a:endParaRPr>
          </a:p>
          <a:p>
            <a:r>
              <a:rPr lang="en-US" altLang="zh-CN" dirty="0"/>
              <a:t>https://promlib.com/</a:t>
            </a:r>
            <a:endParaRPr lang="zh-CN" altLang="en-US" dirty="0"/>
          </a:p>
        </p:txBody>
      </p:sp>
    </p:spTree>
    <p:extLst>
      <p:ext uri="{BB962C8B-B14F-4D97-AF65-F5344CB8AC3E}">
        <p14:creationId xmlns:p14="http://schemas.microsoft.com/office/powerpoint/2010/main" val="2694418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A8E17F-18EA-2B79-439D-34385CB59F21}"/>
              </a:ext>
            </a:extLst>
          </p:cNvPr>
          <p:cNvSpPr txBox="1"/>
          <p:nvPr/>
        </p:nvSpPr>
        <p:spPr>
          <a:xfrm>
            <a:off x="1205948" y="2424490"/>
            <a:ext cx="9780104" cy="2800767"/>
          </a:xfrm>
          <a:prstGeom prst="rect">
            <a:avLst/>
          </a:prstGeom>
          <a:noFill/>
        </p:spPr>
        <p:txBody>
          <a:bodyPr wrap="square">
            <a:spAutoFit/>
          </a:bodyPr>
          <a:lstStyle/>
          <a:p>
            <a:pPr marL="342900" indent="-342900">
              <a:buFont typeface="+mj-lt"/>
              <a:buAutoNum type="arabicPeriod"/>
            </a:pPr>
            <a:r>
              <a:rPr lang="en-US" altLang="zh-CN" sz="1600" dirty="0"/>
              <a:t>https://mp.weixin.qq.com/s/_8rEE_mOw2jWrIng_ZD6YA</a:t>
            </a:r>
          </a:p>
          <a:p>
            <a:pPr marL="342900" indent="-342900">
              <a:buFont typeface="+mj-lt"/>
              <a:buAutoNum type="arabicPeriod"/>
            </a:pPr>
            <a:r>
              <a:rPr lang="en-US" altLang="zh-CN" sz="1600" dirty="0"/>
              <a:t>https://mp.weixin.qq.com/s?__biz=MzIwMTU5OTQ1Nw==&amp;mid=2653713244&amp;idx=1&amp;sn=fd074378a7587c84441c42541b22dacc&amp;chksm=8d33a3d2ba442ac4384517279f90fb4debc15ae50170af71f0879416e0174bad1355956238b7&amp;scene=21#wechat_redirect</a:t>
            </a:r>
          </a:p>
          <a:p>
            <a:pPr marL="342900" indent="-342900">
              <a:buFont typeface="+mj-lt"/>
              <a:buAutoNum type="arabicPeriod"/>
            </a:pPr>
            <a:r>
              <a:rPr lang="en-US" altLang="zh-CN" sz="1600" dirty="0"/>
              <a:t>https://mp.weixin.qq.com/s/xPpB2FGNytHtN6oSRGkadg</a:t>
            </a:r>
          </a:p>
          <a:p>
            <a:pPr marL="342900" indent="-342900">
              <a:buFont typeface="+mj-lt"/>
              <a:buAutoNum type="arabicPeriod"/>
            </a:pPr>
            <a:r>
              <a:rPr lang="en-US" altLang="zh-CN" sz="1600" dirty="0"/>
              <a:t>https://zhuanlan.zhihu.com/p/698837398</a:t>
            </a:r>
          </a:p>
          <a:p>
            <a:pPr marL="342900" indent="-342900">
              <a:buFont typeface="+mj-lt"/>
              <a:buAutoNum type="arabicPeriod"/>
            </a:pPr>
            <a:r>
              <a:rPr lang="en-US" altLang="zh-CN" sz="1600" dirty="0"/>
              <a:t>https://blog.csdn.net/qq_17827079/article/details/136475535</a:t>
            </a:r>
          </a:p>
          <a:p>
            <a:pPr marL="342900" indent="-342900">
              <a:buFont typeface="+mj-lt"/>
              <a:buAutoNum type="arabicPeriod"/>
            </a:pPr>
            <a:r>
              <a:rPr lang="zh-CN" altLang="en-US" sz="1600" dirty="0"/>
              <a:t>https://blog.csdn.net/weixin_38428126/article/details/138814099</a:t>
            </a:r>
            <a:endParaRPr lang="en-US" altLang="zh-CN" sz="1600" dirty="0"/>
          </a:p>
          <a:p>
            <a:pPr marL="342900" indent="-342900">
              <a:buFont typeface="+mj-lt"/>
              <a:buAutoNum type="arabicPeriod"/>
            </a:pPr>
            <a:r>
              <a:rPr lang="en-US" altLang="zh-CN" sz="1600" dirty="0"/>
              <a:t>https://blog.csdn.net/Julialove102123/article/details/135497369</a:t>
            </a:r>
          </a:p>
          <a:p>
            <a:pPr marL="342900" indent="-342900">
              <a:buFont typeface="+mj-lt"/>
              <a:buAutoNum type="arabicPeriod"/>
            </a:pPr>
            <a:r>
              <a:rPr lang="zh-CN" altLang="en-US" sz="1600" dirty="0"/>
              <a:t>https://blog.csdn.net/weixin_43760048/article/details/134468676</a:t>
            </a:r>
            <a:endParaRPr lang="en-US" altLang="zh-CN" sz="1600" dirty="0"/>
          </a:p>
          <a:p>
            <a:pPr marL="342900" indent="-342900">
              <a:buFont typeface="+mj-lt"/>
              <a:buAutoNum type="arabicPeriod"/>
            </a:pPr>
            <a:r>
              <a:rPr lang="en-US" altLang="zh-CN" sz="1600" dirty="0"/>
              <a:t>https://github.com/mattnigh/</a:t>
            </a:r>
          </a:p>
        </p:txBody>
      </p:sp>
      <p:sp>
        <p:nvSpPr>
          <p:cNvPr id="3" name="文本框 2">
            <a:extLst>
              <a:ext uri="{FF2B5EF4-FFF2-40B4-BE49-F238E27FC236}">
                <a16:creationId xmlns:a16="http://schemas.microsoft.com/office/drawing/2014/main" id="{19F34985-21C0-6099-3C76-D24BA278D4CE}"/>
              </a:ext>
            </a:extLst>
          </p:cNvPr>
          <p:cNvSpPr txBox="1"/>
          <p:nvPr/>
        </p:nvSpPr>
        <p:spPr>
          <a:xfrm>
            <a:off x="1000540" y="1978403"/>
            <a:ext cx="1630017" cy="369332"/>
          </a:xfrm>
          <a:prstGeom prst="rect">
            <a:avLst/>
          </a:prstGeom>
          <a:noFill/>
        </p:spPr>
        <p:txBody>
          <a:bodyPr wrap="square" rtlCol="0">
            <a:spAutoFit/>
          </a:bodyPr>
          <a:lstStyle/>
          <a:p>
            <a:r>
              <a:rPr lang="zh-CN" altLang="en-US" dirty="0"/>
              <a:t>引用</a:t>
            </a:r>
          </a:p>
        </p:txBody>
      </p:sp>
      <p:sp>
        <p:nvSpPr>
          <p:cNvPr id="10" name="文本框 9">
            <a:extLst>
              <a:ext uri="{FF2B5EF4-FFF2-40B4-BE49-F238E27FC236}">
                <a16:creationId xmlns:a16="http://schemas.microsoft.com/office/drawing/2014/main" id="{24CCD318-81B3-6572-00FE-0AC5778227CB}"/>
              </a:ext>
            </a:extLst>
          </p:cNvPr>
          <p:cNvSpPr txBox="1"/>
          <p:nvPr/>
        </p:nvSpPr>
        <p:spPr>
          <a:xfrm>
            <a:off x="518727" y="1088348"/>
            <a:ext cx="6498929" cy="590931"/>
          </a:xfrm>
          <a:prstGeom prst="rect">
            <a:avLst/>
          </a:prstGeom>
          <a:noFill/>
        </p:spPr>
        <p:txBody>
          <a:bodyPr wrap="square">
            <a:spAutoFit/>
          </a:bodyPr>
          <a:lstStyle/>
          <a:p>
            <a:pPr>
              <a:lnSpc>
                <a:spcPct val="90000"/>
              </a:lnSpc>
              <a:spcBef>
                <a:spcPct val="0"/>
              </a:spcBef>
              <a:spcAft>
                <a:spcPts val="600"/>
              </a:spcAft>
            </a:pPr>
            <a:r>
              <a:rPr lang="zh-CN" altLang="en-US" sz="3600" b="1" dirty="0"/>
              <a:t>提示词</a:t>
            </a:r>
            <a:endParaRPr lang="en-US" altLang="zh-CN" sz="3600" b="1" dirty="0"/>
          </a:p>
        </p:txBody>
      </p:sp>
    </p:spTree>
    <p:extLst>
      <p:ext uri="{BB962C8B-B14F-4D97-AF65-F5344CB8AC3E}">
        <p14:creationId xmlns:p14="http://schemas.microsoft.com/office/powerpoint/2010/main" val="3560656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048163" y="4094589"/>
            <a:ext cx="6095671" cy="1569660"/>
          </a:xfrm>
          <a:prstGeom prst="rect">
            <a:avLst/>
          </a:prstGeom>
          <a:noFill/>
        </p:spPr>
        <p:txBody>
          <a:bodyPr wrap="square" rtlCol="0">
            <a:spAutoFit/>
          </a:bodyPr>
          <a:lstStyle/>
          <a:p>
            <a:pPr algn="ctr"/>
            <a:r>
              <a:rPr lang="zh-CN" altLang="en-US" sz="4800" b="1" dirty="0">
                <a:solidFill>
                  <a:schemeClr val="dk1">
                    <a:lumMod val="100000"/>
                  </a:schemeClr>
                </a:solidFill>
                <a:latin typeface="微软雅黑" panose="020B0503020204020204" pitchFamily="34" charset="-122"/>
                <a:ea typeface="微软雅黑" panose="020B0503020204020204" pitchFamily="34" charset="-122"/>
              </a:rPr>
              <a:t>大模型工具模板使用</a:t>
            </a:r>
          </a:p>
          <a:p>
            <a:pPr algn="ctr"/>
            <a:endParaRPr lang="zh-CN" altLang="en-US" sz="4800" b="1" dirty="0">
              <a:solidFill>
                <a:srgbClr val="1F2B37"/>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51E0FDFD-701B-4B3B-29BA-C016BEE09212}"/>
              </a:ext>
            </a:extLst>
          </p:cNvPr>
          <p:cNvSpPr txBox="1"/>
          <p:nvPr/>
        </p:nvSpPr>
        <p:spPr>
          <a:xfrm>
            <a:off x="4314825" y="5047491"/>
            <a:ext cx="3905250" cy="400110"/>
          </a:xfrm>
          <a:prstGeom prst="rect">
            <a:avLst/>
          </a:prstGeom>
          <a:noFill/>
        </p:spPr>
        <p:txBody>
          <a:bodyPr wrap="square" rtlCol="0">
            <a:spAutoFit/>
          </a:bodyPr>
          <a:lstStyle/>
          <a:p>
            <a:r>
              <a:rPr lang="en-US" altLang="zh-CN" sz="2000" b="1" dirty="0"/>
              <a:t>Large model tool template used</a:t>
            </a:r>
            <a:endParaRPr lang="zh-CN" altLang="en-US" sz="2000"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009DC271-A3F2-ED29-B135-8A927AC0604A}"/>
              </a:ext>
            </a:extLst>
          </p:cNvPr>
          <p:cNvPicPr>
            <a:picLocks noChangeAspect="1"/>
          </p:cNvPicPr>
          <p:nvPr/>
        </p:nvPicPr>
        <p:blipFill>
          <a:blip r:embed="rId2"/>
          <a:stretch>
            <a:fillRect/>
          </a:stretch>
        </p:blipFill>
        <p:spPr>
          <a:xfrm>
            <a:off x="6196128" y="1536139"/>
            <a:ext cx="5294716" cy="3785721"/>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C45BABA1-707A-E78C-BB20-BE1AB3DEB79B}"/>
              </a:ext>
            </a:extLst>
          </p:cNvPr>
          <p:cNvPicPr>
            <a:picLocks noChangeAspect="1"/>
          </p:cNvPicPr>
          <p:nvPr/>
        </p:nvPicPr>
        <p:blipFill>
          <a:blip r:embed="rId3"/>
          <a:stretch>
            <a:fillRect/>
          </a:stretch>
        </p:blipFill>
        <p:spPr>
          <a:xfrm>
            <a:off x="631128" y="729859"/>
            <a:ext cx="5294715" cy="5268240"/>
          </a:xfrm>
          <a:prstGeom prst="rect">
            <a:avLst/>
          </a:prstGeom>
        </p:spPr>
      </p:pic>
    </p:spTree>
    <p:extLst>
      <p:ext uri="{BB962C8B-B14F-4D97-AF65-F5344CB8AC3E}">
        <p14:creationId xmlns:p14="http://schemas.microsoft.com/office/powerpoint/2010/main" val="365768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9331411-FCFC-F6C7-0720-207817DA0A7B}"/>
              </a:ext>
            </a:extLst>
          </p:cNvPr>
          <p:cNvSpPr txBox="1"/>
          <p:nvPr/>
        </p:nvSpPr>
        <p:spPr>
          <a:xfrm>
            <a:off x="283660" y="1056670"/>
            <a:ext cx="4155817" cy="584775"/>
          </a:xfrm>
          <a:prstGeom prst="rect">
            <a:avLst/>
          </a:prstGeom>
          <a:noFill/>
        </p:spPr>
        <p:txBody>
          <a:bodyPr wrap="square" rtlCol="0">
            <a:spAutoFit/>
          </a:bodyPr>
          <a:lstStyle/>
          <a:p>
            <a:r>
              <a:rPr lang="zh-CN" altLang="en-US" sz="3200" b="1" dirty="0"/>
              <a:t>知识图谱</a:t>
            </a:r>
            <a:r>
              <a:rPr lang="en-US" altLang="zh-CN" sz="3200" b="1" dirty="0"/>
              <a:t>—</a:t>
            </a:r>
            <a:r>
              <a:rPr lang="zh-CN" altLang="en-US" sz="3200" b="1" dirty="0"/>
              <a:t>简述</a:t>
            </a:r>
          </a:p>
        </p:txBody>
      </p:sp>
      <p:pic>
        <p:nvPicPr>
          <p:cNvPr id="6" name="图片 5" descr="日程表&#10;&#10;描述已自动生成">
            <a:extLst>
              <a:ext uri="{FF2B5EF4-FFF2-40B4-BE49-F238E27FC236}">
                <a16:creationId xmlns:a16="http://schemas.microsoft.com/office/drawing/2014/main" id="{FCD155AF-3A68-7DA7-C802-9C514565B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20143"/>
            <a:ext cx="12192000" cy="2903164"/>
          </a:xfrm>
          <a:prstGeom prst="rect">
            <a:avLst/>
          </a:prstGeom>
        </p:spPr>
      </p:pic>
      <p:sp>
        <p:nvSpPr>
          <p:cNvPr id="7" name="文本框 6">
            <a:extLst>
              <a:ext uri="{FF2B5EF4-FFF2-40B4-BE49-F238E27FC236}">
                <a16:creationId xmlns:a16="http://schemas.microsoft.com/office/drawing/2014/main" id="{E53D7087-DEE4-0076-D9E6-8D6C2D7E1538}"/>
              </a:ext>
            </a:extLst>
          </p:cNvPr>
          <p:cNvSpPr txBox="1"/>
          <p:nvPr/>
        </p:nvSpPr>
        <p:spPr>
          <a:xfrm>
            <a:off x="391886" y="2031999"/>
            <a:ext cx="9456057" cy="923330"/>
          </a:xfrm>
          <a:prstGeom prst="rect">
            <a:avLst/>
          </a:prstGeom>
          <a:noFill/>
        </p:spPr>
        <p:txBody>
          <a:bodyPr wrap="square" rtlCol="0">
            <a:spAutoFit/>
          </a:bodyPr>
          <a:lstStyle/>
          <a:p>
            <a:r>
              <a:rPr lang="zh-CN" altLang="en-US" b="1" i="0" dirty="0">
                <a:solidFill>
                  <a:srgbClr val="4D4D4D"/>
                </a:solidFill>
                <a:effectLst/>
                <a:highlight>
                  <a:srgbClr val="FFFFFF"/>
                </a:highlight>
                <a:latin typeface="-apple-system"/>
              </a:rPr>
              <a:t>知识图谱（ </a:t>
            </a:r>
            <a:r>
              <a:rPr lang="en-US" altLang="zh-CN" b="1" i="0" dirty="0">
                <a:solidFill>
                  <a:srgbClr val="4D4D4D"/>
                </a:solidFill>
                <a:effectLst/>
                <a:highlight>
                  <a:srgbClr val="FFFFFF"/>
                </a:highlight>
                <a:latin typeface="-apple-system"/>
              </a:rPr>
              <a:t>Knowledge Graph</a:t>
            </a:r>
            <a:r>
              <a:rPr lang="zh-CN" altLang="en-US" b="1"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的概念由谷歌</a:t>
            </a:r>
            <a:r>
              <a:rPr lang="en-US" altLang="zh-CN" b="0" i="0" dirty="0">
                <a:solidFill>
                  <a:srgbClr val="4D4D4D"/>
                </a:solidFill>
                <a:effectLst/>
                <a:highlight>
                  <a:srgbClr val="FFFFFF"/>
                </a:highlight>
                <a:latin typeface="-apple-system"/>
              </a:rPr>
              <a:t>2012</a:t>
            </a:r>
            <a:r>
              <a:rPr lang="zh-CN" altLang="en-US" b="0" i="0" dirty="0">
                <a:solidFill>
                  <a:srgbClr val="4D4D4D"/>
                </a:solidFill>
                <a:effectLst/>
                <a:highlight>
                  <a:srgbClr val="FFFFFF"/>
                </a:highlight>
                <a:latin typeface="-apple-system"/>
              </a:rPr>
              <a:t>年正式提出，旨在实现更智能的搜索引擎，并且于</a:t>
            </a:r>
            <a:r>
              <a:rPr lang="en-US" altLang="zh-CN" b="0" i="0" dirty="0">
                <a:solidFill>
                  <a:srgbClr val="4D4D4D"/>
                </a:solidFill>
                <a:effectLst/>
                <a:highlight>
                  <a:srgbClr val="FFFFFF"/>
                </a:highlight>
                <a:latin typeface="-apple-system"/>
              </a:rPr>
              <a:t>2013</a:t>
            </a:r>
            <a:r>
              <a:rPr lang="zh-CN" altLang="en-US" b="0" i="0" dirty="0">
                <a:solidFill>
                  <a:srgbClr val="4D4D4D"/>
                </a:solidFill>
                <a:effectLst/>
                <a:highlight>
                  <a:srgbClr val="FFFFFF"/>
                </a:highlight>
                <a:latin typeface="-apple-system"/>
              </a:rPr>
              <a:t>年以后开始在学术界和业界普及。已被广泛应用于</a:t>
            </a:r>
            <a:r>
              <a:rPr lang="zh-CN" altLang="en-US" b="1" i="0" dirty="0">
                <a:solidFill>
                  <a:srgbClr val="4D4D4D"/>
                </a:solidFill>
                <a:effectLst/>
                <a:highlight>
                  <a:srgbClr val="FFFFFF"/>
                </a:highlight>
                <a:latin typeface="-apple-system"/>
              </a:rPr>
              <a:t>智能搜索</a:t>
            </a:r>
            <a:r>
              <a:rPr lang="zh-CN" altLang="en-US" b="0" i="0" dirty="0">
                <a:solidFill>
                  <a:srgbClr val="4D4D4D"/>
                </a:solidFill>
                <a:effectLst/>
                <a:highlight>
                  <a:srgbClr val="FFFFFF"/>
                </a:highlight>
                <a:latin typeface="-apple-system"/>
              </a:rPr>
              <a:t>、</a:t>
            </a:r>
            <a:r>
              <a:rPr lang="zh-CN" altLang="en-US" b="1" i="0" dirty="0">
                <a:solidFill>
                  <a:srgbClr val="4D4D4D"/>
                </a:solidFill>
                <a:effectLst/>
                <a:highlight>
                  <a:srgbClr val="FFFFFF"/>
                </a:highlight>
                <a:latin typeface="-apple-system"/>
              </a:rPr>
              <a:t>智能问答</a:t>
            </a:r>
            <a:r>
              <a:rPr lang="zh-CN" altLang="en-US" b="0" i="0" dirty="0">
                <a:solidFill>
                  <a:srgbClr val="4D4D4D"/>
                </a:solidFill>
                <a:effectLst/>
                <a:highlight>
                  <a:srgbClr val="FFFFFF"/>
                </a:highlight>
                <a:latin typeface="-apple-system"/>
              </a:rPr>
              <a:t>、</a:t>
            </a:r>
            <a:r>
              <a:rPr lang="zh-CN" altLang="en-US" b="1" i="0" dirty="0">
                <a:solidFill>
                  <a:srgbClr val="4D4D4D"/>
                </a:solidFill>
                <a:effectLst/>
                <a:highlight>
                  <a:srgbClr val="FFFFFF"/>
                </a:highlight>
                <a:latin typeface="-apple-system"/>
              </a:rPr>
              <a:t>个性化推荐</a:t>
            </a:r>
            <a:r>
              <a:rPr lang="zh-CN" altLang="en-US" b="0" i="0" dirty="0">
                <a:solidFill>
                  <a:srgbClr val="4D4D4D"/>
                </a:solidFill>
                <a:effectLst/>
                <a:highlight>
                  <a:srgbClr val="FFFFFF"/>
                </a:highlight>
                <a:latin typeface="-apple-system"/>
              </a:rPr>
              <a:t>、</a:t>
            </a:r>
            <a:r>
              <a:rPr lang="zh-CN" altLang="en-US" b="1" i="0" dirty="0">
                <a:solidFill>
                  <a:srgbClr val="4D4D4D"/>
                </a:solidFill>
                <a:effectLst/>
                <a:highlight>
                  <a:srgbClr val="FFFFFF"/>
                </a:highlight>
                <a:latin typeface="-apple-system"/>
              </a:rPr>
              <a:t>情报分析</a:t>
            </a:r>
            <a:r>
              <a:rPr lang="zh-CN" altLang="en-US" b="0" i="0" dirty="0">
                <a:solidFill>
                  <a:srgbClr val="4D4D4D"/>
                </a:solidFill>
                <a:effectLst/>
                <a:highlight>
                  <a:srgbClr val="FFFFFF"/>
                </a:highlight>
                <a:latin typeface="-apple-system"/>
              </a:rPr>
              <a:t>、</a:t>
            </a:r>
            <a:r>
              <a:rPr lang="zh-CN" altLang="en-US" b="1" i="0" dirty="0">
                <a:solidFill>
                  <a:srgbClr val="4D4D4D"/>
                </a:solidFill>
                <a:effectLst/>
                <a:highlight>
                  <a:srgbClr val="FFFFFF"/>
                </a:highlight>
                <a:latin typeface="-apple-system"/>
              </a:rPr>
              <a:t>反欺诈</a:t>
            </a:r>
            <a:r>
              <a:rPr lang="zh-CN" altLang="en-US" b="0" i="0" dirty="0">
                <a:solidFill>
                  <a:srgbClr val="4D4D4D"/>
                </a:solidFill>
                <a:effectLst/>
                <a:highlight>
                  <a:srgbClr val="FFFFFF"/>
                </a:highlight>
                <a:latin typeface="-apple-system"/>
              </a:rPr>
              <a:t>等领域。</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F71802C4-F7E4-7AE1-14F9-CF510102D7F0}"/>
              </a:ext>
            </a:extLst>
          </p:cNvPr>
          <p:cNvPicPr>
            <a:picLocks noChangeAspect="1"/>
          </p:cNvPicPr>
          <p:nvPr/>
        </p:nvPicPr>
        <p:blipFill>
          <a:blip r:embed="rId2"/>
          <a:stretch>
            <a:fillRect/>
          </a:stretch>
        </p:blipFill>
        <p:spPr>
          <a:xfrm>
            <a:off x="902231" y="643466"/>
            <a:ext cx="4777188"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1505727-84FE-43A4-2DB7-BEF7D3A5CE36}"/>
              </a:ext>
            </a:extLst>
          </p:cNvPr>
          <p:cNvPicPr>
            <a:picLocks noChangeAspect="1"/>
          </p:cNvPicPr>
          <p:nvPr/>
        </p:nvPicPr>
        <p:blipFill>
          <a:blip r:embed="rId3"/>
          <a:stretch>
            <a:fillRect/>
          </a:stretch>
        </p:blipFill>
        <p:spPr>
          <a:xfrm>
            <a:off x="6933673" y="756111"/>
            <a:ext cx="3927601" cy="5571066"/>
          </a:xfrm>
          <a:prstGeom prst="rect">
            <a:avLst/>
          </a:prstGeom>
        </p:spPr>
      </p:pic>
    </p:spTree>
    <p:extLst>
      <p:ext uri="{BB962C8B-B14F-4D97-AF65-F5344CB8AC3E}">
        <p14:creationId xmlns:p14="http://schemas.microsoft.com/office/powerpoint/2010/main" val="191032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形状&#10;&#10;中度可信度描述已自动生成">
            <a:extLst>
              <a:ext uri="{FF2B5EF4-FFF2-40B4-BE49-F238E27FC236}">
                <a16:creationId xmlns:a16="http://schemas.microsoft.com/office/drawing/2014/main" id="{88C7E421-BA2D-1C54-9E54-0EB411DBF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300" y="2166257"/>
            <a:ext cx="4597400" cy="2298700"/>
          </a:xfrm>
          <a:prstGeom prst="rect">
            <a:avLst/>
          </a:prstGeom>
        </p:spPr>
      </p:pic>
    </p:spTree>
    <p:extLst>
      <p:ext uri="{BB962C8B-B14F-4D97-AF65-F5344CB8AC3E}">
        <p14:creationId xmlns:p14="http://schemas.microsoft.com/office/powerpoint/2010/main" val="705676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380F6BB-97D1-CC9C-DC68-8518A9F5A3E7}"/>
              </a:ext>
            </a:extLst>
          </p:cNvPr>
          <p:cNvSpPr txBox="1"/>
          <p:nvPr/>
        </p:nvSpPr>
        <p:spPr>
          <a:xfrm>
            <a:off x="341717" y="1923143"/>
            <a:ext cx="5471253" cy="1200329"/>
          </a:xfrm>
          <a:prstGeom prst="rect">
            <a:avLst/>
          </a:prstGeom>
          <a:noFill/>
        </p:spPr>
        <p:txBody>
          <a:bodyPr wrap="square" rtlCol="0">
            <a:spAutoFit/>
          </a:bodyPr>
          <a:lstStyle/>
          <a:p>
            <a:r>
              <a:rPr lang="zh-CN" altLang="en-US" dirty="0"/>
              <a:t>知识图谱通过对错综复杂的文档的数据进行有效的加工、处理、整合，转化为</a:t>
            </a:r>
            <a:r>
              <a:rPr lang="zh-CN" altLang="en-US" b="1" dirty="0"/>
              <a:t>简单</a:t>
            </a:r>
            <a:r>
              <a:rPr lang="zh-CN" altLang="en-US" dirty="0"/>
              <a:t>、</a:t>
            </a:r>
            <a:r>
              <a:rPr lang="zh-CN" altLang="en-US" b="1" dirty="0"/>
              <a:t>清晰</a:t>
            </a:r>
            <a:r>
              <a:rPr lang="zh-CN" altLang="en-US" dirty="0"/>
              <a:t>的</a:t>
            </a:r>
            <a:r>
              <a:rPr lang="zh-CN" altLang="en-US" b="1" dirty="0"/>
              <a:t>“实体</a:t>
            </a:r>
            <a:r>
              <a:rPr lang="en-US" altLang="zh-CN" b="1" dirty="0"/>
              <a:t>,</a:t>
            </a:r>
            <a:r>
              <a:rPr lang="zh-CN" altLang="en-US" b="1" dirty="0"/>
              <a:t>关系</a:t>
            </a:r>
            <a:r>
              <a:rPr lang="en-US" altLang="zh-CN" b="1" dirty="0"/>
              <a:t>,</a:t>
            </a:r>
            <a:r>
              <a:rPr lang="zh-CN" altLang="en-US" b="1" dirty="0"/>
              <a:t>实体”的三元组</a:t>
            </a:r>
            <a:r>
              <a:rPr lang="zh-CN" altLang="en-US" dirty="0"/>
              <a:t>，最后聚合大量知识，从而实现知识的快速响应和推理。</a:t>
            </a:r>
          </a:p>
        </p:txBody>
      </p:sp>
      <p:sp>
        <p:nvSpPr>
          <p:cNvPr id="5" name="文本框 4">
            <a:extLst>
              <a:ext uri="{FF2B5EF4-FFF2-40B4-BE49-F238E27FC236}">
                <a16:creationId xmlns:a16="http://schemas.microsoft.com/office/drawing/2014/main" id="{AA93A702-C990-5F2D-402C-1659DBB462B2}"/>
              </a:ext>
            </a:extLst>
          </p:cNvPr>
          <p:cNvSpPr txBox="1"/>
          <p:nvPr/>
        </p:nvSpPr>
        <p:spPr>
          <a:xfrm>
            <a:off x="407978" y="3553511"/>
            <a:ext cx="5987143" cy="369332"/>
          </a:xfrm>
          <a:prstGeom prst="rect">
            <a:avLst/>
          </a:prstGeom>
          <a:noFill/>
        </p:spPr>
        <p:txBody>
          <a:bodyPr wrap="square" rtlCol="0">
            <a:spAutoFit/>
          </a:bodyPr>
          <a:lstStyle/>
          <a:p>
            <a:r>
              <a:rPr lang="zh-CN" altLang="en-US" dirty="0"/>
              <a:t>构建技术分类</a:t>
            </a:r>
          </a:p>
        </p:txBody>
      </p:sp>
      <p:sp>
        <p:nvSpPr>
          <p:cNvPr id="6" name="文本框 5">
            <a:extLst>
              <a:ext uri="{FF2B5EF4-FFF2-40B4-BE49-F238E27FC236}">
                <a16:creationId xmlns:a16="http://schemas.microsoft.com/office/drawing/2014/main" id="{4B5A733A-7237-6708-AE39-88F0A87AF27F}"/>
              </a:ext>
            </a:extLst>
          </p:cNvPr>
          <p:cNvSpPr txBox="1"/>
          <p:nvPr/>
        </p:nvSpPr>
        <p:spPr>
          <a:xfrm>
            <a:off x="341717" y="4331448"/>
            <a:ext cx="11353837" cy="369332"/>
          </a:xfrm>
          <a:prstGeom prst="rect">
            <a:avLst/>
          </a:prstGeom>
          <a:noFill/>
        </p:spPr>
        <p:txBody>
          <a:bodyPr wrap="square" rtlCol="0">
            <a:spAutoFit/>
          </a:bodyPr>
          <a:lstStyle/>
          <a:p>
            <a:r>
              <a:rPr lang="zh-CN" altLang="en-US" b="0" i="0" dirty="0">
                <a:solidFill>
                  <a:srgbClr val="4D4D4D"/>
                </a:solidFill>
                <a:effectLst/>
                <a:highlight>
                  <a:srgbClr val="FFFFFF"/>
                </a:highlight>
                <a:latin typeface="-apple-system"/>
              </a:rPr>
              <a:t>自顶向下构建：是借助百科类网站等结构化数据源，从高质量数据中提取本体和模式信息，加入到知识库中。</a:t>
            </a:r>
            <a:endParaRPr lang="zh-CN" altLang="en-US" dirty="0"/>
          </a:p>
        </p:txBody>
      </p:sp>
      <p:sp>
        <p:nvSpPr>
          <p:cNvPr id="7" name="文本框 6">
            <a:extLst>
              <a:ext uri="{FF2B5EF4-FFF2-40B4-BE49-F238E27FC236}">
                <a16:creationId xmlns:a16="http://schemas.microsoft.com/office/drawing/2014/main" id="{6478B210-A982-349B-FEBD-0C5D52986D93}"/>
              </a:ext>
            </a:extLst>
          </p:cNvPr>
          <p:cNvSpPr txBox="1"/>
          <p:nvPr/>
        </p:nvSpPr>
        <p:spPr>
          <a:xfrm>
            <a:off x="341717" y="4933363"/>
            <a:ext cx="11083756" cy="646331"/>
          </a:xfrm>
          <a:prstGeom prst="rect">
            <a:avLst/>
          </a:prstGeom>
          <a:noFill/>
        </p:spPr>
        <p:txBody>
          <a:bodyPr wrap="square" rtlCol="0">
            <a:spAutoFit/>
          </a:bodyPr>
          <a:lstStyle/>
          <a:p>
            <a:r>
              <a:rPr lang="zh-CN" altLang="en-US" b="0" i="0" dirty="0">
                <a:solidFill>
                  <a:srgbClr val="4D4D4D"/>
                </a:solidFill>
                <a:effectLst/>
                <a:highlight>
                  <a:srgbClr val="FFFFFF"/>
                </a:highlight>
                <a:latin typeface="-apple-system"/>
              </a:rPr>
              <a:t>自底向上构建：则是借助一定的技术手段，从公开采集的数据中提取出资源模式，选择其中置信度较高的新</a:t>
            </a:r>
            <a:r>
              <a:rPr lang="en-US" altLang="zh-CN" b="0" i="0" dirty="0">
                <a:solidFill>
                  <a:srgbClr val="4D4D4D"/>
                </a:solidFill>
                <a:effectLst/>
                <a:highlight>
                  <a:srgbClr val="FFFFFF"/>
                </a:highlight>
                <a:latin typeface="-apple-system"/>
              </a:rPr>
              <a:t>	             </a:t>
            </a:r>
            <a:r>
              <a:rPr lang="zh-CN" altLang="en-US" b="0" i="0" dirty="0">
                <a:solidFill>
                  <a:srgbClr val="4D4D4D"/>
                </a:solidFill>
                <a:effectLst/>
                <a:highlight>
                  <a:srgbClr val="FFFFFF"/>
                </a:highlight>
                <a:latin typeface="-apple-system"/>
              </a:rPr>
              <a:t>模式，经人工审核之后，加入到知识库中。</a:t>
            </a:r>
            <a:endParaRPr lang="zh-CN" altLang="en-US" dirty="0"/>
          </a:p>
        </p:txBody>
      </p:sp>
      <p:cxnSp>
        <p:nvCxnSpPr>
          <p:cNvPr id="21" name="直接连接符 20">
            <a:extLst>
              <a:ext uri="{FF2B5EF4-FFF2-40B4-BE49-F238E27FC236}">
                <a16:creationId xmlns:a16="http://schemas.microsoft.com/office/drawing/2014/main" id="{0FA9AEB7-4302-D370-4939-D470178B2361}"/>
              </a:ext>
            </a:extLst>
          </p:cNvPr>
          <p:cNvCxnSpPr>
            <a:cxnSpLocks/>
          </p:cNvCxnSpPr>
          <p:nvPr/>
        </p:nvCxnSpPr>
        <p:spPr>
          <a:xfrm>
            <a:off x="496957" y="3991216"/>
            <a:ext cx="4432852"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FF6074E9-2C72-6C66-B323-C98A0E8738BC}"/>
              </a:ext>
            </a:extLst>
          </p:cNvPr>
          <p:cNvPicPr>
            <a:picLocks noChangeAspect="1"/>
          </p:cNvPicPr>
          <p:nvPr/>
        </p:nvPicPr>
        <p:blipFill>
          <a:blip r:embed="rId2"/>
          <a:stretch>
            <a:fillRect/>
          </a:stretch>
        </p:blipFill>
        <p:spPr>
          <a:xfrm>
            <a:off x="5812970" y="1781212"/>
            <a:ext cx="6195237" cy="1984882"/>
          </a:xfrm>
          <a:prstGeom prst="rect">
            <a:avLst/>
          </a:prstGeom>
        </p:spPr>
      </p:pic>
      <p:sp>
        <p:nvSpPr>
          <p:cNvPr id="25" name="文本框 24">
            <a:extLst>
              <a:ext uri="{FF2B5EF4-FFF2-40B4-BE49-F238E27FC236}">
                <a16:creationId xmlns:a16="http://schemas.microsoft.com/office/drawing/2014/main" id="{7E493F08-B169-40FE-6190-A2C0E987DF97}"/>
              </a:ext>
            </a:extLst>
          </p:cNvPr>
          <p:cNvSpPr txBox="1"/>
          <p:nvPr/>
        </p:nvSpPr>
        <p:spPr>
          <a:xfrm>
            <a:off x="283660" y="1056670"/>
            <a:ext cx="4155817" cy="584775"/>
          </a:xfrm>
          <a:prstGeom prst="rect">
            <a:avLst/>
          </a:prstGeom>
          <a:noFill/>
        </p:spPr>
        <p:txBody>
          <a:bodyPr wrap="square" rtlCol="0">
            <a:spAutoFit/>
          </a:bodyPr>
          <a:lstStyle/>
          <a:p>
            <a:r>
              <a:rPr lang="zh-CN" altLang="en-US" sz="3200" b="1" dirty="0"/>
              <a:t>知识图谱</a:t>
            </a:r>
            <a:r>
              <a:rPr lang="en-US" altLang="zh-CN" sz="3200" b="1" dirty="0"/>
              <a:t>—</a:t>
            </a:r>
            <a:r>
              <a:rPr lang="zh-CN" altLang="en-US" sz="3200" b="1" dirty="0"/>
              <a:t>简述</a:t>
            </a:r>
          </a:p>
        </p:txBody>
      </p:sp>
      <p:sp>
        <p:nvSpPr>
          <p:cNvPr id="26" name="文本框 25">
            <a:extLst>
              <a:ext uri="{FF2B5EF4-FFF2-40B4-BE49-F238E27FC236}">
                <a16:creationId xmlns:a16="http://schemas.microsoft.com/office/drawing/2014/main" id="{857F30C4-3E83-59D5-D76A-554D99EA0CDE}"/>
              </a:ext>
            </a:extLst>
          </p:cNvPr>
          <p:cNvSpPr txBox="1"/>
          <p:nvPr/>
        </p:nvSpPr>
        <p:spPr>
          <a:xfrm>
            <a:off x="7089913" y="3678711"/>
            <a:ext cx="1192695" cy="261610"/>
          </a:xfrm>
          <a:prstGeom prst="rect">
            <a:avLst/>
          </a:prstGeom>
          <a:noFill/>
        </p:spPr>
        <p:txBody>
          <a:bodyPr wrap="square" rtlCol="0">
            <a:spAutoFit/>
          </a:bodyPr>
          <a:lstStyle/>
          <a:p>
            <a:r>
              <a:rPr lang="en-US" altLang="zh-CN" sz="1100" b="1" dirty="0">
                <a:latin typeface="Artifakt Element Book" panose="020B0503050000020004" pitchFamily="34" charset="0"/>
                <a:ea typeface="Artifakt Element Book" panose="020B0503050000020004" pitchFamily="34" charset="0"/>
                <a:cs typeface="ADLaM Display" panose="020F0502020204030204" pitchFamily="2" charset="0"/>
              </a:rPr>
              <a:t>freebase</a:t>
            </a:r>
            <a:endParaRPr lang="zh-CN" altLang="en-US" sz="1100" b="1" dirty="0">
              <a:latin typeface="Artifakt Element Book" panose="020B0503050000020004" pitchFamily="34" charset="0"/>
              <a:cs typeface="ADLaM Display" panose="020F0502020204030204" pitchFamily="2" charset="0"/>
            </a:endParaRPr>
          </a:p>
        </p:txBody>
      </p:sp>
    </p:spTree>
    <p:extLst>
      <p:ext uri="{BB962C8B-B14F-4D97-AF65-F5344CB8AC3E}">
        <p14:creationId xmlns:p14="http://schemas.microsoft.com/office/powerpoint/2010/main" val="3898334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6B3CDA-66C8-110B-B3F8-0178482DE02D}"/>
              </a:ext>
            </a:extLst>
          </p:cNvPr>
          <p:cNvSpPr txBox="1"/>
          <p:nvPr/>
        </p:nvSpPr>
        <p:spPr>
          <a:xfrm>
            <a:off x="298931" y="1886105"/>
            <a:ext cx="6122504" cy="646331"/>
          </a:xfrm>
          <a:prstGeom prst="rect">
            <a:avLst/>
          </a:prstGeom>
          <a:noFill/>
        </p:spPr>
        <p:txBody>
          <a:bodyPr wrap="square">
            <a:spAutoFit/>
          </a:bodyPr>
          <a:lstStyle/>
          <a:p>
            <a:r>
              <a:rPr lang="zh-CN" altLang="en-US" b="0" i="0" dirty="0">
                <a:solidFill>
                  <a:srgbClr val="4D4D4D"/>
                </a:solidFill>
                <a:effectLst/>
                <a:highlight>
                  <a:srgbClr val="FFFFFF"/>
                </a:highlight>
                <a:latin typeface="-apple-system"/>
              </a:rPr>
              <a:t>知识图谱的基本单位，就是“</a:t>
            </a:r>
            <a:r>
              <a:rPr lang="zh-CN" altLang="en-US" b="1" i="0" dirty="0">
                <a:solidFill>
                  <a:srgbClr val="4D4D4D"/>
                </a:solidFill>
                <a:effectLst/>
                <a:highlight>
                  <a:srgbClr val="FFFFFF"/>
                </a:highlight>
                <a:latin typeface="-apple-system"/>
              </a:rPr>
              <a:t>实体</a:t>
            </a:r>
            <a:r>
              <a:rPr lang="en-US" altLang="zh-CN" b="1" i="0" dirty="0">
                <a:solidFill>
                  <a:srgbClr val="4D4D4D"/>
                </a:solidFill>
                <a:effectLst/>
                <a:highlight>
                  <a:srgbClr val="FFFFFF"/>
                </a:highlight>
                <a:latin typeface="-apple-system"/>
              </a:rPr>
              <a:t>(Entity)-</a:t>
            </a:r>
            <a:r>
              <a:rPr lang="zh-CN" altLang="en-US" b="1" i="0" dirty="0">
                <a:solidFill>
                  <a:srgbClr val="4D4D4D"/>
                </a:solidFill>
                <a:effectLst/>
                <a:highlight>
                  <a:srgbClr val="FFFFFF"/>
                </a:highlight>
                <a:latin typeface="-apple-system"/>
              </a:rPr>
              <a:t>关系</a:t>
            </a:r>
            <a:r>
              <a:rPr lang="en-US" altLang="zh-CN" b="1" i="0" dirty="0">
                <a:solidFill>
                  <a:srgbClr val="4D4D4D"/>
                </a:solidFill>
                <a:effectLst/>
                <a:highlight>
                  <a:srgbClr val="FFFFFF"/>
                </a:highlight>
                <a:latin typeface="-apple-system"/>
              </a:rPr>
              <a:t>(Relationship)-</a:t>
            </a:r>
            <a:r>
              <a:rPr lang="zh-CN" altLang="en-US" b="1" i="0" dirty="0">
                <a:solidFill>
                  <a:srgbClr val="4D4D4D"/>
                </a:solidFill>
                <a:effectLst/>
                <a:highlight>
                  <a:srgbClr val="FFFFFF"/>
                </a:highlight>
                <a:latin typeface="-apple-system"/>
              </a:rPr>
              <a:t>实体</a:t>
            </a:r>
            <a:r>
              <a:rPr lang="en-US" altLang="zh-CN" b="1" i="0" dirty="0">
                <a:solidFill>
                  <a:srgbClr val="4D4D4D"/>
                </a:solidFill>
                <a:effectLst/>
                <a:highlight>
                  <a:srgbClr val="FFFFFF"/>
                </a:highlight>
                <a:latin typeface="-apple-system"/>
              </a:rPr>
              <a:t>(Entity)</a:t>
            </a:r>
            <a:r>
              <a:rPr lang="en-US" altLang="zh-CN" b="0" i="0" dirty="0">
                <a:solidFill>
                  <a:srgbClr val="4D4D4D"/>
                </a:solidFill>
                <a:effectLst/>
                <a:highlight>
                  <a:srgbClr val="FFFFFF"/>
                </a:highlight>
                <a:latin typeface="-apple-system"/>
              </a:rPr>
              <a:t>” </a:t>
            </a:r>
            <a:r>
              <a:rPr lang="zh-CN" altLang="en-US" b="0" i="0" dirty="0">
                <a:solidFill>
                  <a:srgbClr val="4D4D4D"/>
                </a:solidFill>
                <a:effectLst/>
                <a:highlight>
                  <a:srgbClr val="FFFFFF"/>
                </a:highlight>
                <a:latin typeface="-apple-system"/>
              </a:rPr>
              <a:t>构成的三元组，这也是知识图谱的核心。</a:t>
            </a:r>
            <a:endParaRPr lang="zh-CN" altLang="en-US" dirty="0"/>
          </a:p>
        </p:txBody>
      </p:sp>
      <p:sp>
        <p:nvSpPr>
          <p:cNvPr id="16" name="文本框 15">
            <a:extLst>
              <a:ext uri="{FF2B5EF4-FFF2-40B4-BE49-F238E27FC236}">
                <a16:creationId xmlns:a16="http://schemas.microsoft.com/office/drawing/2014/main" id="{1FE062BE-CE24-94C5-5F7D-6BDF577C4246}"/>
              </a:ext>
            </a:extLst>
          </p:cNvPr>
          <p:cNvSpPr txBox="1"/>
          <p:nvPr/>
        </p:nvSpPr>
        <p:spPr>
          <a:xfrm>
            <a:off x="8794050" y="3262956"/>
            <a:ext cx="3312889" cy="1169551"/>
          </a:xfrm>
          <a:prstGeom prst="rect">
            <a:avLst/>
          </a:prstGeom>
          <a:noFill/>
        </p:spPr>
        <p:txBody>
          <a:bodyPr wrap="square">
            <a:spAutoFit/>
          </a:bodyPr>
          <a:lstStyle/>
          <a:p>
            <a:r>
              <a:rPr lang="zh-CN" altLang="en-US" sz="1400" dirty="0"/>
              <a:t>可以看到，“图谱”中有很多节点，如果两个节点之间存在关系，他们就会被一条无向边连接在一起，这个节点我们称为</a:t>
            </a:r>
            <a:r>
              <a:rPr lang="zh-CN" altLang="en-US" sz="1400" b="1" dirty="0"/>
              <a:t>实体</a:t>
            </a:r>
            <a:r>
              <a:rPr lang="zh-CN" altLang="en-US" sz="1400" dirty="0"/>
              <a:t>（</a:t>
            </a:r>
            <a:r>
              <a:rPr lang="en-US" altLang="zh-CN" sz="1400" dirty="0"/>
              <a:t>Entity</a:t>
            </a:r>
            <a:r>
              <a:rPr lang="zh-CN" altLang="en-US" sz="1400" dirty="0"/>
              <a:t>），节点之间的这条边，我们称为</a:t>
            </a:r>
            <a:r>
              <a:rPr lang="zh-CN" altLang="en-US" sz="1400" b="1" dirty="0"/>
              <a:t>关系</a:t>
            </a:r>
            <a:r>
              <a:rPr lang="zh-CN" altLang="en-US" sz="1400" dirty="0"/>
              <a:t>（</a:t>
            </a:r>
            <a:r>
              <a:rPr lang="en-US" altLang="zh-CN" sz="1400" dirty="0"/>
              <a:t>Relationship</a:t>
            </a:r>
            <a:r>
              <a:rPr lang="zh-CN" altLang="en-US" sz="1400" dirty="0"/>
              <a:t>）。</a:t>
            </a:r>
          </a:p>
        </p:txBody>
      </p:sp>
      <p:pic>
        <p:nvPicPr>
          <p:cNvPr id="20" name="图片 19">
            <a:extLst>
              <a:ext uri="{FF2B5EF4-FFF2-40B4-BE49-F238E27FC236}">
                <a16:creationId xmlns:a16="http://schemas.microsoft.com/office/drawing/2014/main" id="{AF846D4C-32B1-8A2F-EE7F-F773DC16DCE6}"/>
              </a:ext>
            </a:extLst>
          </p:cNvPr>
          <p:cNvPicPr>
            <a:picLocks noChangeAspect="1"/>
          </p:cNvPicPr>
          <p:nvPr/>
        </p:nvPicPr>
        <p:blipFill>
          <a:blip r:embed="rId4"/>
          <a:stretch>
            <a:fillRect/>
          </a:stretch>
        </p:blipFill>
        <p:spPr>
          <a:xfrm>
            <a:off x="298931" y="2777097"/>
            <a:ext cx="8434868" cy="2949312"/>
          </a:xfrm>
          <a:prstGeom prst="rect">
            <a:avLst/>
          </a:prstGeom>
        </p:spPr>
      </p:pic>
      <p:sp>
        <p:nvSpPr>
          <p:cNvPr id="22" name="文本框 21">
            <a:extLst>
              <a:ext uri="{FF2B5EF4-FFF2-40B4-BE49-F238E27FC236}">
                <a16:creationId xmlns:a16="http://schemas.microsoft.com/office/drawing/2014/main" id="{1BCF0015-00D9-CF4B-384F-BF6AB536FBB8}"/>
              </a:ext>
            </a:extLst>
          </p:cNvPr>
          <p:cNvSpPr txBox="1"/>
          <p:nvPr/>
        </p:nvSpPr>
        <p:spPr>
          <a:xfrm>
            <a:off x="283660" y="1056670"/>
            <a:ext cx="4155817" cy="584775"/>
          </a:xfrm>
          <a:prstGeom prst="rect">
            <a:avLst/>
          </a:prstGeom>
          <a:noFill/>
        </p:spPr>
        <p:txBody>
          <a:bodyPr wrap="square" rtlCol="0">
            <a:spAutoFit/>
          </a:bodyPr>
          <a:lstStyle/>
          <a:p>
            <a:r>
              <a:rPr lang="zh-CN" altLang="en-US" sz="3200" b="1" dirty="0"/>
              <a:t>知识图谱</a:t>
            </a:r>
            <a:r>
              <a:rPr lang="en-US" altLang="zh-CN" sz="3200" b="1" dirty="0"/>
              <a:t>—</a:t>
            </a:r>
            <a:r>
              <a:rPr lang="zh-CN" altLang="en-US" sz="3200" b="1" dirty="0"/>
              <a:t>简述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AEB20E-B568-2359-A627-70FE81F1FE91}"/>
              </a:ext>
            </a:extLst>
          </p:cNvPr>
          <p:cNvSpPr txBox="1"/>
          <p:nvPr/>
        </p:nvSpPr>
        <p:spPr>
          <a:xfrm>
            <a:off x="283660" y="1056670"/>
            <a:ext cx="6137018" cy="584775"/>
          </a:xfrm>
          <a:prstGeom prst="rect">
            <a:avLst/>
          </a:prstGeom>
          <a:noFill/>
        </p:spPr>
        <p:txBody>
          <a:bodyPr wrap="square" rtlCol="0">
            <a:spAutoFit/>
          </a:bodyPr>
          <a:lstStyle/>
          <a:p>
            <a:r>
              <a:rPr lang="zh-CN" altLang="en-US" sz="3200" b="1" dirty="0"/>
              <a:t>知识图谱</a:t>
            </a:r>
            <a:r>
              <a:rPr lang="en-US" altLang="zh-CN" sz="3200" b="1" dirty="0"/>
              <a:t>—</a:t>
            </a:r>
            <a:r>
              <a:rPr lang="zh-CN" altLang="en-US" sz="3200" b="1" dirty="0"/>
              <a:t>数据类型和存储方式</a:t>
            </a:r>
          </a:p>
        </p:txBody>
      </p:sp>
      <p:pic>
        <p:nvPicPr>
          <p:cNvPr id="4" name="图片 3">
            <a:extLst>
              <a:ext uri="{FF2B5EF4-FFF2-40B4-BE49-F238E27FC236}">
                <a16:creationId xmlns:a16="http://schemas.microsoft.com/office/drawing/2014/main" id="{43D6EFF4-7E33-81BB-B132-435D5CD860CD}"/>
              </a:ext>
            </a:extLst>
          </p:cNvPr>
          <p:cNvPicPr>
            <a:picLocks noChangeAspect="1"/>
          </p:cNvPicPr>
          <p:nvPr/>
        </p:nvPicPr>
        <p:blipFill>
          <a:blip r:embed="rId2"/>
          <a:stretch>
            <a:fillRect/>
          </a:stretch>
        </p:blipFill>
        <p:spPr>
          <a:xfrm>
            <a:off x="811633" y="1878152"/>
            <a:ext cx="10568734" cy="4171042"/>
          </a:xfrm>
          <a:prstGeom prst="rect">
            <a:avLst/>
          </a:prstGeom>
        </p:spPr>
      </p:pic>
      <p:sp>
        <p:nvSpPr>
          <p:cNvPr id="5" name="文本框 4">
            <a:extLst>
              <a:ext uri="{FF2B5EF4-FFF2-40B4-BE49-F238E27FC236}">
                <a16:creationId xmlns:a16="http://schemas.microsoft.com/office/drawing/2014/main" id="{89A56BF0-8527-FE52-A6B2-E512FDD77A14}"/>
              </a:ext>
            </a:extLst>
          </p:cNvPr>
          <p:cNvSpPr txBox="1"/>
          <p:nvPr/>
        </p:nvSpPr>
        <p:spPr>
          <a:xfrm>
            <a:off x="7361583" y="5916569"/>
            <a:ext cx="4697896" cy="369332"/>
          </a:xfrm>
          <a:prstGeom prst="rect">
            <a:avLst/>
          </a:prstGeom>
          <a:noFill/>
        </p:spPr>
        <p:txBody>
          <a:bodyPr wrap="square" rtlCol="0">
            <a:spAutoFit/>
          </a:bodyPr>
          <a:lstStyle/>
          <a:p>
            <a:r>
              <a:rPr lang="zh-CN" altLang="en-US" dirty="0"/>
              <a:t>三种数据类型</a:t>
            </a:r>
            <a:r>
              <a:rPr lang="en-US" altLang="zh-CN" dirty="0"/>
              <a:t>&amp;</a:t>
            </a:r>
            <a:r>
              <a:rPr lang="zh-CN" altLang="en-US" dirty="0"/>
              <a:t>两种存储方式</a:t>
            </a:r>
          </a:p>
        </p:txBody>
      </p:sp>
    </p:spTree>
    <p:extLst>
      <p:ext uri="{BB962C8B-B14F-4D97-AF65-F5344CB8AC3E}">
        <p14:creationId xmlns:p14="http://schemas.microsoft.com/office/powerpoint/2010/main" val="1652868263"/>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otalTime>1363</TotalTime>
  <Words>5124</Words>
  <Application>Microsoft Office PowerPoint</Application>
  <PresentationFormat>宽屏</PresentationFormat>
  <Paragraphs>342</Paragraphs>
  <Slides>61</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61</vt:i4>
      </vt:variant>
    </vt:vector>
  </HeadingPairs>
  <TitlesOfParts>
    <vt:vector size="72" baseType="lpstr">
      <vt:lpstr>-apple-system</vt:lpstr>
      <vt:lpstr>PingFang SC</vt:lpstr>
      <vt:lpstr>PingFang SC</vt:lpstr>
      <vt:lpstr>等线</vt:lpstr>
      <vt:lpstr>等线 Light</vt:lpstr>
      <vt:lpstr>方正舒体</vt:lpstr>
      <vt:lpstr>微软雅黑</vt:lpstr>
      <vt:lpstr>Arial</vt:lpstr>
      <vt:lpstr>Artifakt Element Book</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mark bunee</cp:lastModifiedBy>
  <cp:revision>77</cp:revision>
  <dcterms:created xsi:type="dcterms:W3CDTF">2017-04-10T09:26:00Z</dcterms:created>
  <dcterms:modified xsi:type="dcterms:W3CDTF">2024-09-14T04:19:40Z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